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74" r:id="rId4"/>
    <p:sldId id="276" r:id="rId5"/>
    <p:sldId id="264" r:id="rId6"/>
    <p:sldId id="277" r:id="rId7"/>
    <p:sldId id="263" r:id="rId8"/>
    <p:sldId id="262" r:id="rId9"/>
    <p:sldId id="267" r:id="rId10"/>
    <p:sldId id="268" r:id="rId11"/>
    <p:sldId id="269" r:id="rId12"/>
    <p:sldId id="270" r:id="rId13"/>
    <p:sldId id="271" r:id="rId14"/>
    <p:sldId id="258" r:id="rId15"/>
    <p:sldId id="265" r:id="rId16"/>
    <p:sldId id="273" r:id="rId17"/>
    <p:sldId id="282" r:id="rId18"/>
    <p:sldId id="279" r:id="rId19"/>
    <p:sldId id="281" r:id="rId20"/>
    <p:sldId id="280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2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.jpeg"/><Relationship Id="rId7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m.ok.ru/profile/585276662792/statuses/66572680041736" TargetMode="External"/><Relationship Id="rId5" Type="http://schemas.openxmlformats.org/officeDocument/2006/relationships/image" Target="../media/image25.jpeg"/><Relationship Id="rId4" Type="http://schemas.openxmlformats.org/officeDocument/2006/relationships/hyperlink" Target="https://altair-rd.ru/news/136-&#1089;&#1077;&#1084;&#1080;&#1085;&#1072;&#1088;-&#1089;&#1086;&#1074;&#1077;&#1097;&#1072;&#1085;&#1080;&#1077;-&#1088;&#1077;&#1089;&#1087;&#1091;&#1073;&#1083;&#1080;&#1082;&#1072;&#1085;&#1089;&#1082;&#1086;&#1075;&#1086;-&#1096;&#1090;&#1072;&#1073;&#1072;-&#1090;&#1086;&#1082;&#1089;.html" TargetMode="External"/><Relationship Id="rId9" Type="http://schemas.openxmlformats.org/officeDocument/2006/relationships/hyperlink" Target="https://yandex.ru/video/preview/4944891059486201249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derbent.ru/press-tsentr/novosti/16104/" TargetMode="External"/><Relationship Id="rId5" Type="http://schemas.openxmlformats.org/officeDocument/2006/relationships/image" Target="../media/image28.jpeg"/><Relationship Id="rId4" Type="http://schemas.openxmlformats.org/officeDocument/2006/relationships/hyperlink" Target="http://derbent.ru/press-tsentr/novosti/3172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gas-kvas.com/grafic/uploads/posts/2024-01/gas-kvas-com-p-georgievskaya-lenta-s-tsvetami-na-prozrach-3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10\Desktop\gas-kvas-com-p-georgievskaya-lenta-s-tsvetami-na-prozrach-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97152"/>
            <a:ext cx="9159324" cy="2060848"/>
          </a:xfrm>
          <a:prstGeom prst="rect">
            <a:avLst/>
          </a:prstGeom>
          <a:noFill/>
        </p:spPr>
      </p:pic>
      <p:pic>
        <p:nvPicPr>
          <p:cNvPr id="1035" name="Picture 11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4927" y="0"/>
            <a:ext cx="1143577" cy="2376264"/>
          </a:xfrm>
          <a:prstGeom prst="rect">
            <a:avLst/>
          </a:prstGeom>
          <a:noFill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CF4660F-052D-C42A-1C3A-21FED1EB4299}"/>
              </a:ext>
            </a:extLst>
          </p:cNvPr>
          <p:cNvSpPr txBox="1"/>
          <p:nvPr/>
        </p:nvSpPr>
        <p:spPr>
          <a:xfrm>
            <a:off x="0" y="0"/>
            <a:ext cx="8604448" cy="5719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  <a:tabLst>
                <a:tab pos="171450" algn="l"/>
              </a:tabLst>
            </a:pPr>
            <a:r>
              <a:rPr lang="ru-RU" sz="3600" b="1" i="1" dirty="0">
                <a:solidFill>
                  <a:schemeClr val="accent4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МБОУ «СОШ № 19» </a:t>
            </a:r>
            <a:r>
              <a:rPr lang="ru-RU" sz="3600" b="1" i="1" dirty="0" err="1">
                <a:solidFill>
                  <a:schemeClr val="accent4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им.Г.И.Щедрина</a:t>
            </a:r>
            <a:endParaRPr lang="ru-RU" sz="3600" b="1" i="1" dirty="0">
              <a:solidFill>
                <a:schemeClr val="accent4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1000"/>
              </a:spcAft>
              <a:tabLst>
                <a:tab pos="171450" algn="l"/>
              </a:tabLst>
            </a:pPr>
            <a:r>
              <a:rPr lang="ru-RU" sz="3600" b="1" i="1" dirty="0">
                <a:solidFill>
                  <a:schemeClr val="accent4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Историко-краеведческий</a:t>
            </a:r>
          </a:p>
          <a:p>
            <a:pPr algn="ctr">
              <a:lnSpc>
                <a:spcPct val="150000"/>
              </a:lnSpc>
              <a:spcAft>
                <a:spcPts val="1000"/>
              </a:spcAft>
              <a:tabLst>
                <a:tab pos="171450" algn="l"/>
              </a:tabLst>
            </a:pPr>
            <a:r>
              <a:rPr lang="ru-RU" sz="3600" b="1" i="1" dirty="0" smtClean="0">
                <a:solidFill>
                  <a:schemeClr val="accent4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музей </a:t>
            </a:r>
            <a:r>
              <a:rPr lang="ru-RU" sz="3600" b="1" i="1" dirty="0">
                <a:solidFill>
                  <a:schemeClr val="accent4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«ТОКС»</a:t>
            </a:r>
          </a:p>
          <a:p>
            <a:pPr algn="ctr">
              <a:lnSpc>
                <a:spcPct val="150000"/>
              </a:lnSpc>
              <a:spcAft>
                <a:spcPts val="1000"/>
              </a:spcAft>
              <a:tabLst>
                <a:tab pos="171450" algn="l"/>
              </a:tabLst>
            </a:pPr>
            <a:r>
              <a:rPr lang="ru-RU" sz="3600" b="1" i="1" dirty="0">
                <a:solidFill>
                  <a:schemeClr val="accent4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Адрес: г. </a:t>
            </a:r>
            <a:r>
              <a:rPr lang="ru-RU" sz="3600" b="1" i="1" dirty="0" smtClean="0">
                <a:solidFill>
                  <a:schemeClr val="accent4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Дербент Республика Дагестан,</a:t>
            </a:r>
          </a:p>
          <a:p>
            <a:pPr algn="ctr">
              <a:lnSpc>
                <a:spcPct val="150000"/>
              </a:lnSpc>
              <a:spcAft>
                <a:spcPts val="1000"/>
              </a:spcAft>
              <a:tabLst>
                <a:tab pos="171450" algn="l"/>
              </a:tabLst>
            </a:pPr>
            <a:r>
              <a:rPr lang="ru-RU" sz="3600" b="1" i="1" dirty="0" smtClean="0">
                <a:solidFill>
                  <a:schemeClr val="accent4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>
                <a:solidFill>
                  <a:schemeClr val="accent4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ул. </a:t>
            </a:r>
            <a:r>
              <a:rPr lang="ru-RU" sz="3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Генриха Гасанова 10, </a:t>
            </a:r>
            <a:endParaRPr lang="ru-RU" sz="3600" b="1" i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1000"/>
              </a:spcAft>
              <a:tabLst>
                <a:tab pos="171450" algn="l"/>
              </a:tabLst>
            </a:pPr>
            <a:r>
              <a:rPr lang="ru-RU" sz="3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sz="3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этаж, 319 </a:t>
            </a:r>
            <a:r>
              <a:rPr lang="ru-RU" sz="3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кабинет</a:t>
            </a:r>
            <a:endParaRPr lang="ru-RU" sz="3600" i="1" dirty="0">
              <a:solidFill>
                <a:schemeClr val="accent4">
                  <a:lumMod val="50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F:\музей\5c942dc4-0313-4bf3-8eb0-5975634b64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340768"/>
            <a:ext cx="2016224" cy="19975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gas-kvas.com/grafic/uploads/posts/2024-01/gas-kvas-com-p-georgievskaya-lenta-s-tsvetami-na-prozrach-3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10\Desktop\gas-kvas-com-p-georgievskaya-lenta-s-tsvetami-na-prozrach-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97152"/>
            <a:ext cx="9159324" cy="2060848"/>
          </a:xfrm>
          <a:prstGeom prst="rect">
            <a:avLst/>
          </a:prstGeom>
          <a:noFill/>
        </p:spPr>
      </p:pic>
      <p:pic>
        <p:nvPicPr>
          <p:cNvPr id="1035" name="Picture 11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4927" y="0"/>
            <a:ext cx="1143577" cy="237626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145080" y="0"/>
            <a:ext cx="439088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Экспозиции музея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FFFDC57-38E8-0404-980D-830C217DF3B4}"/>
              </a:ext>
            </a:extLst>
          </p:cNvPr>
          <p:cNvSpPr txBox="1"/>
          <p:nvPr/>
        </p:nvSpPr>
        <p:spPr>
          <a:xfrm>
            <a:off x="0" y="620688"/>
            <a:ext cx="8820472" cy="581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600" b="1" i="1" dirty="0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Экспозиция «Уголок дагестанской сакли»:</a:t>
            </a:r>
            <a:endParaRPr lang="ru-RU" sz="1600" b="1" i="1" dirty="0"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i="1" dirty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Медная и керамическая посуда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i="1" dirty="0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Предметы </a:t>
            </a:r>
            <a:r>
              <a:rPr lang="ru-RU" sz="1600" i="1" dirty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быта народов </a:t>
            </a:r>
            <a:r>
              <a:rPr lang="ru-RU" sz="1600" i="1" dirty="0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Дагестана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Осколки глиняной посуды, найденные при раскопках в Дербенте</a:t>
            </a:r>
            <a:endParaRPr lang="ru-RU" sz="1600" i="1" dirty="0" smtClean="0"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</a:pPr>
            <a:r>
              <a:rPr lang="ru-RU" sz="1600" b="1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Экспозиция «Нумизматика»</a:t>
            </a:r>
            <a:endParaRPr lang="ru-RU" sz="1600" b="1" i="1" dirty="0"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</a:pPr>
            <a:r>
              <a:rPr lang="ru-RU" sz="1600" b="1" i="1" dirty="0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Экспозиция, посвященная </a:t>
            </a:r>
            <a:r>
              <a:rPr lang="ru-RU" sz="1600" b="1" i="1" dirty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деятельности </a:t>
            </a:r>
            <a:r>
              <a:rPr lang="ru-RU" sz="1600" b="1" i="1" dirty="0" err="1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ТОКСа</a:t>
            </a:r>
            <a:r>
              <a:rPr lang="ru-RU" sz="1600" b="1" i="1" dirty="0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i="1" dirty="0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Справочная информация о деятельности </a:t>
            </a:r>
            <a:r>
              <a:rPr lang="ru-RU" sz="1600" i="1" dirty="0" err="1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ТОКСа</a:t>
            </a:r>
            <a:endParaRPr lang="ru-RU" sz="1600" i="1" dirty="0" smtClean="0"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Награды </a:t>
            </a:r>
            <a:r>
              <a:rPr lang="ru-RU" sz="1600" i="1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ТОКСа</a:t>
            </a:r>
            <a:endParaRPr lang="ru-RU" sz="1600" i="1" dirty="0" smtClean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i="1" dirty="0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На слетах </a:t>
            </a:r>
            <a:r>
              <a:rPr lang="ru-RU" sz="1600" i="1" dirty="0" err="1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ТОКСа</a:t>
            </a:r>
            <a:endParaRPr lang="ru-RU" sz="1600" i="1" dirty="0" smtClean="0"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</a:pPr>
            <a:r>
              <a:rPr lang="ru-RU" sz="1600" b="1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Экспозиция «Война. Победа. Память.»: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Материалы, посвященные ВОВ</a:t>
            </a:r>
            <a:endParaRPr lang="ru-RU" sz="1600" i="1" dirty="0"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i="1" dirty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Материалы о госпиталях Дербента в годы </a:t>
            </a:r>
            <a:r>
              <a:rPr lang="ru-RU" sz="1600" i="1" dirty="0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ВОВ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Информация о ветеранах – участниках ВОВ</a:t>
            </a:r>
            <a:endParaRPr lang="ru-RU" sz="1600" i="1" dirty="0" smtClean="0"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Информация о Дербентцах – Героях Советского Союза</a:t>
            </a:r>
            <a:endParaRPr lang="ru-RU" sz="1600" i="1" dirty="0" smtClean="0"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Снаряды и предметы времен Великой Отечественной войны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</a:pPr>
            <a:r>
              <a:rPr lang="ru-RU" sz="1400" b="1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endParaRPr lang="ru-RU" sz="14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gas-kvas.com/grafic/uploads/posts/2024-01/gas-kvas-com-p-georgievskaya-lenta-s-tsvetami-na-prozrach-3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10\Desktop\gas-kvas-com-p-georgievskaya-lenta-s-tsvetami-na-prozrach-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97152"/>
            <a:ext cx="9159324" cy="2060848"/>
          </a:xfrm>
          <a:prstGeom prst="rect">
            <a:avLst/>
          </a:prstGeom>
          <a:noFill/>
        </p:spPr>
      </p:pic>
      <p:pic>
        <p:nvPicPr>
          <p:cNvPr id="1035" name="Picture 11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4927" y="0"/>
            <a:ext cx="1143577" cy="237626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123728" y="188640"/>
            <a:ext cx="439088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Экспозиции музея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FFFDC57-38E8-0404-980D-830C217DF3B4}"/>
              </a:ext>
            </a:extLst>
          </p:cNvPr>
          <p:cNvSpPr txBox="1"/>
          <p:nvPr/>
        </p:nvSpPr>
        <p:spPr>
          <a:xfrm>
            <a:off x="0" y="1196752"/>
            <a:ext cx="9144000" cy="4279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</a:pPr>
            <a:r>
              <a:rPr lang="ru-RU" sz="1600" b="1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Экспозиция «Эхо огненных гор….»:</a:t>
            </a:r>
            <a:endParaRPr lang="ru-RU" sz="1600" i="1" dirty="0" smtClean="0"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i="1" dirty="0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Материалы </a:t>
            </a:r>
            <a:r>
              <a:rPr lang="ru-RU" sz="1600" i="1" dirty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 войнах- </a:t>
            </a:r>
            <a:r>
              <a:rPr lang="ru-RU" sz="1600" i="1" dirty="0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афганцах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Материалы о работниках правоохранительных органов, погибших от рук террористов</a:t>
            </a:r>
            <a:endParaRPr lang="ru-RU" sz="1600" i="1" dirty="0" smtClean="0"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</a:pPr>
            <a:r>
              <a:rPr lang="ru-RU" sz="1600" b="1" i="1" dirty="0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Экспозиция об </a:t>
            </a:r>
            <a:r>
              <a:rPr lang="ru-RU" sz="1600" b="1" i="1" dirty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адмирале, Герое Советского Союза, командире подводной лодки «С-56» </a:t>
            </a:r>
            <a:r>
              <a:rPr lang="ru-RU" sz="1600" b="1" i="1" dirty="0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Г.И.Щедрине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</a:pPr>
            <a:r>
              <a:rPr lang="ru-RU" sz="1600" b="1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Экспозиция «Живут герои в памяти народа»:</a:t>
            </a:r>
            <a:endParaRPr lang="ru-RU" sz="1600" b="1" i="1" dirty="0"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i="1" dirty="0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Материалы, </a:t>
            </a:r>
            <a:r>
              <a:rPr lang="ru-RU" sz="1600" i="1" dirty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посвященные участникам СВО </a:t>
            </a:r>
            <a:r>
              <a:rPr lang="ru-RU" sz="1600" i="1" dirty="0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на Украине</a:t>
            </a:r>
            <a:endParaRPr lang="ru-RU" sz="1600" i="1" dirty="0"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i="1" dirty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Материалы о Героях России </a:t>
            </a:r>
            <a:r>
              <a:rPr lang="ru-RU" sz="1600" i="1" dirty="0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sz="1600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- участниках СВО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i="1" dirty="0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Материалы </a:t>
            </a:r>
            <a:r>
              <a:rPr lang="ru-RU" sz="1600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 выпускниках школы – участниках СВО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i="1" dirty="0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1 парта героя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</a:pPr>
            <a:r>
              <a:rPr lang="ru-RU" sz="1600" b="1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Стенды с изображениями достопримечательностей города  «Дербент вчера. Дербент сегодня»</a:t>
            </a:r>
            <a:endParaRPr lang="ru-RU" sz="1600" b="1" i="1" dirty="0" smtClean="0"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sz="1600" i="1" dirty="0"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C:\Users\10\Desktop\gas-kvas-com-p-georgievskaya-lenta-s-tsvetami-na-prozrach-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97152"/>
            <a:ext cx="9159324" cy="206084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00808"/>
            <a:ext cx="8229600" cy="2952328"/>
          </a:xfrm>
        </p:spPr>
        <p:txBody>
          <a:bodyPr>
            <a:noAutofit/>
          </a:bodyPr>
          <a:lstStyle/>
          <a:p>
            <a:pPr algn="l"/>
            <a:r>
              <a:rPr lang="ru-RU" sz="2000" b="1" i="1" dirty="0" smtClean="0"/>
              <a:t>Музей Телевизионного отряда краеведов - следопытов (ТОКС) – </a:t>
            </a:r>
            <a:r>
              <a:rPr lang="ru-RU" sz="2000" dirty="0" err="1" smtClean="0"/>
              <a:t>историко</a:t>
            </a:r>
            <a:r>
              <a:rPr lang="ru-RU" sz="2000" dirty="0" smtClean="0"/>
              <a:t> – краеведческий</a:t>
            </a:r>
            <a:r>
              <a:rPr lang="ru-RU" sz="2000" dirty="0" smtClean="0"/>
              <a:t>. </a:t>
            </a:r>
            <a:br>
              <a:rPr lang="ru-RU" sz="2000" dirty="0" smtClean="0"/>
            </a:br>
            <a:r>
              <a:rPr lang="ru-RU" sz="2000" dirty="0" smtClean="0"/>
              <a:t>Школа, в которой функционирует музей носит имя Героя Советского союза, моряка – подводника, командира подводной лодки «С-56» Григория Ивановича Щедрина.</a:t>
            </a: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>Основной фонд музея </a:t>
            </a:r>
            <a:r>
              <a:rPr lang="ru-RU" sz="2000" dirty="0" smtClean="0"/>
              <a:t>– это музейные предметы, являющиеся подлинниками и соответствующие профилю музея. На все поступающие в музей предметы музейного значения вне зависимости от получения (дар, покупка, находка, обмен и т.д.) составляется </a:t>
            </a:r>
            <a:r>
              <a:rPr lang="ru-RU" sz="2000" i="1" dirty="0" smtClean="0"/>
              <a:t>Акт приемки</a:t>
            </a:r>
            <a:r>
              <a:rPr lang="ru-RU" sz="2000" dirty="0" smtClean="0"/>
              <a:t>. </a:t>
            </a:r>
            <a:r>
              <a:rPr lang="ru-RU" sz="2000" dirty="0" smtClean="0"/>
              <a:t> </a:t>
            </a:r>
            <a:br>
              <a:rPr lang="ru-RU" sz="2000" dirty="0" smtClean="0"/>
            </a:br>
            <a:r>
              <a:rPr lang="ru-RU" sz="2000" dirty="0" smtClean="0"/>
              <a:t>Музей включает в себя 145 экспонатов. </a:t>
            </a:r>
            <a:br>
              <a:rPr lang="ru-RU" sz="2000" dirty="0" smtClean="0"/>
            </a:br>
            <a:r>
              <a:rPr lang="ru-RU" sz="2000" dirty="0" smtClean="0"/>
              <a:t>Экспозиция </a:t>
            </a:r>
            <a:r>
              <a:rPr lang="ru-RU" sz="2000" dirty="0" smtClean="0"/>
              <a:t>музея –постоянная. </a:t>
            </a:r>
            <a:br>
              <a:rPr lang="ru-RU" sz="2000" dirty="0" smtClean="0"/>
            </a:br>
            <a:r>
              <a:rPr lang="ru-RU" sz="2000" b="1" i="1" dirty="0" smtClean="0"/>
              <a:t>Дата открытия музея </a:t>
            </a:r>
            <a:r>
              <a:rPr lang="ru-RU" sz="2000" dirty="0" smtClean="0"/>
              <a:t>-1973 год</a:t>
            </a:r>
            <a:r>
              <a:rPr lang="ru-RU" sz="2000" dirty="0" smtClean="0"/>
              <a:t>. </a:t>
            </a:r>
            <a:br>
              <a:rPr lang="ru-RU" sz="2000" dirty="0" smtClean="0"/>
            </a:br>
            <a:r>
              <a:rPr lang="ru-RU" sz="2000" dirty="0" smtClean="0"/>
              <a:t>Музею присвоили звание «Школьный музей» в 2002 году.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i="1" dirty="0" smtClean="0"/>
              <a:t>Характеристика помещения :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Площадь – 48 кв.м.</a:t>
            </a:r>
            <a:br>
              <a:rPr lang="ru-RU" sz="2000" dirty="0" smtClean="0"/>
            </a:br>
            <a:r>
              <a:rPr lang="ru-RU" sz="2000" dirty="0" smtClean="0"/>
              <a:t>Освещение – ЛБ – 40, ШОД</a:t>
            </a:r>
            <a:br>
              <a:rPr lang="ru-RU" sz="2000" dirty="0" smtClean="0"/>
            </a:br>
            <a:r>
              <a:rPr lang="ru-RU" sz="2000" dirty="0" smtClean="0"/>
              <a:t>Температурный режим – норма – 18-20 градусов.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1026" name="Picture 2" descr="C:\Users\10\Downloads\IMG_04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10230" y="3212976"/>
            <a:ext cx="2733769" cy="3645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gas-kvas.com/grafic/uploads/posts/2024-01/gas-kvas-com-p-georgievskaya-lenta-s-tsvetami-na-prozrach-3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10\Desktop\gas-kvas-com-p-georgievskaya-lenta-s-tsvetami-na-prozrach-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97152"/>
            <a:ext cx="9159324" cy="2060848"/>
          </a:xfrm>
          <a:prstGeom prst="rect">
            <a:avLst/>
          </a:prstGeom>
          <a:noFill/>
        </p:spPr>
      </p:pic>
      <p:pic>
        <p:nvPicPr>
          <p:cNvPr id="1035" name="Picture 11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4927" y="0"/>
            <a:ext cx="1143577" cy="237626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01943" y="188640"/>
            <a:ext cx="823449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Информация об организации на базе музея научно-исследовательской </a:t>
            </a:r>
          </a:p>
          <a:p>
            <a:pPr algn="ctr"/>
            <a:r>
              <a:rPr lang="ru-RU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 культурно-просветительской работы</a:t>
            </a:r>
            <a:endParaRPr lang="ru-RU" sz="20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683568" y="908720"/>
          <a:ext cx="7056784" cy="51816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752528"/>
                <a:gridCol w="2304256"/>
              </a:tblGrid>
              <a:tr h="25864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Наименование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Количество</a:t>
                      </a:r>
                      <a:r>
                        <a:rPr lang="ru-RU" sz="1400" baseline="0" dirty="0" smtClean="0"/>
                        <a:t> мероприятий</a:t>
                      </a:r>
                      <a:endParaRPr lang="ru-RU" sz="1400" dirty="0"/>
                    </a:p>
                  </a:txBody>
                  <a:tcPr/>
                </a:tc>
              </a:tr>
              <a:tr h="4396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Количество посетителей в музее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2350</a:t>
                      </a:r>
                      <a:endParaRPr lang="ru-RU" sz="1400" dirty="0"/>
                    </a:p>
                  </a:txBody>
                  <a:tcPr/>
                </a:tc>
              </a:tr>
              <a:tr h="4396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Количество проведённых экскурсий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70</a:t>
                      </a:r>
                      <a:endParaRPr lang="ru-RU" sz="1400" dirty="0"/>
                    </a:p>
                  </a:txBody>
                  <a:tcPr/>
                </a:tc>
              </a:tr>
              <a:tr h="4396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Количество прочитанных лекций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</a:t>
                      </a:r>
                      <a:endParaRPr lang="ru-RU" sz="1400" dirty="0"/>
                    </a:p>
                  </a:txBody>
                  <a:tcPr/>
                </a:tc>
              </a:tr>
              <a:tr h="4396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Количество организованных выставок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</a:t>
                      </a:r>
                      <a:endParaRPr lang="ru-RU" sz="1400" dirty="0"/>
                    </a:p>
                  </a:txBody>
                  <a:tcPr/>
                </a:tc>
              </a:tr>
              <a:tr h="4396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Количество проведённых мероприятий в музее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</a:t>
                      </a:r>
                      <a:endParaRPr lang="ru-RU" sz="1400" dirty="0"/>
                    </a:p>
                  </a:txBody>
                  <a:tcPr/>
                </a:tc>
              </a:tr>
              <a:tr h="62074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Количество проведённых встреч с участниками СВО, воинами - афганцами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</a:t>
                      </a:r>
                      <a:endParaRPr lang="ru-RU" sz="1400" dirty="0"/>
                    </a:p>
                  </a:txBody>
                  <a:tcPr/>
                </a:tc>
              </a:tr>
              <a:tr h="4396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Количество проведённых уроков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20</a:t>
                      </a:r>
                      <a:endParaRPr lang="ru-RU" sz="1400" dirty="0"/>
                    </a:p>
                  </a:txBody>
                  <a:tcPr/>
                </a:tc>
              </a:tr>
              <a:tr h="4814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Количество совершённых поездок в другие города России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</a:t>
                      </a:r>
                      <a:endParaRPr lang="ru-RU" sz="1400" dirty="0"/>
                    </a:p>
                  </a:txBody>
                  <a:tcPr/>
                </a:tc>
              </a:tr>
              <a:tr h="4396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Участие в городских мероприятиях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gas-kvas.com/grafic/uploads/posts/2024-01/gas-kvas-com-p-georgievskaya-lenta-s-tsvetami-na-prozrach-3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10\Desktop\gas-kvas-com-p-georgievskaya-lenta-s-tsvetami-na-prozrach-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97152"/>
            <a:ext cx="9159324" cy="2060848"/>
          </a:xfrm>
          <a:prstGeom prst="rect">
            <a:avLst/>
          </a:prstGeom>
          <a:noFill/>
        </p:spPr>
      </p:pic>
      <p:pic>
        <p:nvPicPr>
          <p:cNvPr id="1035" name="Picture 11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4927" y="0"/>
            <a:ext cx="1143577" cy="237626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75288" y="188640"/>
            <a:ext cx="848783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none" spc="50" dirty="0" smtClean="0">
                <a:ln w="11430">
                  <a:noFill/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  <a:t>Публикации сотрудников музея в научных и </a:t>
            </a:r>
          </a:p>
          <a:p>
            <a:pPr algn="ctr"/>
            <a:r>
              <a:rPr lang="ru-RU" sz="3200" b="1" cap="none" spc="50" dirty="0" smtClean="0">
                <a:ln w="11430">
                  <a:noFill/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  <a:t>общественно – политических изданиях</a:t>
            </a:r>
            <a:endParaRPr lang="ru-RU" sz="3200" b="1" cap="none" spc="50" dirty="0">
              <a:ln w="11430">
                <a:noFill/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050" name="Picture 2" descr="C:\Users\10\Downloads\WhatsApp Image 2025-03-27 at 02.42.25.jpeg"/>
          <p:cNvPicPr>
            <a:picLocks noChangeAspect="1" noChangeArrowheads="1"/>
          </p:cNvPicPr>
          <p:nvPr/>
        </p:nvPicPr>
        <p:blipFill>
          <a:blip r:embed="rId4" cstate="print"/>
          <a:srcRect l="8640" r="8667" b="9135"/>
          <a:stretch>
            <a:fillRect/>
          </a:stretch>
        </p:blipFill>
        <p:spPr bwMode="auto">
          <a:xfrm>
            <a:off x="0" y="1952990"/>
            <a:ext cx="3347864" cy="4905010"/>
          </a:xfrm>
          <a:prstGeom prst="rect">
            <a:avLst/>
          </a:prstGeom>
          <a:noFill/>
        </p:spPr>
      </p:pic>
      <p:pic>
        <p:nvPicPr>
          <p:cNvPr id="2051" name="Picture 3" descr="C:\Users\10\Downloads\WhatsApp Image 2025-03-27 at 02.42.25 (1).jpeg"/>
          <p:cNvPicPr>
            <a:picLocks noChangeAspect="1" noChangeArrowheads="1"/>
          </p:cNvPicPr>
          <p:nvPr/>
        </p:nvPicPr>
        <p:blipFill>
          <a:blip r:embed="rId5" cstate="print"/>
          <a:srcRect l="2811" t="2775" r="3871" b="4601"/>
          <a:stretch>
            <a:fillRect/>
          </a:stretch>
        </p:blipFill>
        <p:spPr bwMode="auto">
          <a:xfrm rot="10800000">
            <a:off x="3491880" y="1988840"/>
            <a:ext cx="4752528" cy="3537917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0" y="1340768"/>
            <a:ext cx="3563888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0541" cmpd="sng">
                  <a:noFill/>
                  <a:prstDash val="solid"/>
                </a:ln>
                <a:effectLst/>
              </a:rPr>
              <a:t>Газета «Дагестанская правда»</a:t>
            </a:r>
            <a:endParaRPr lang="ru-RU" sz="2000" b="1" cap="none" spc="0" dirty="0">
              <a:ln w="10541" cmpd="sng">
                <a:noFill/>
                <a:prstDash val="solid"/>
              </a:ln>
              <a:effectLst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923928" y="1412776"/>
            <a:ext cx="374441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0541" cmpd="sng">
                  <a:noFill/>
                  <a:prstDash val="solid"/>
                </a:ln>
                <a:effectLst/>
              </a:rPr>
              <a:t>Газета «Мурманский ВЕСТНИК»</a:t>
            </a:r>
            <a:endParaRPr lang="ru-RU" sz="2000" b="1" cap="none" spc="0" dirty="0">
              <a:ln w="10541" cmpd="sng">
                <a:noFill/>
                <a:prstDash val="solid"/>
              </a:ln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gas-kvas.com/grafic/uploads/posts/2024-01/gas-kvas-com-p-georgievskaya-lenta-s-tsvetami-na-prozrach-3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10\Desktop\gas-kvas-com-p-georgievskaya-lenta-s-tsvetami-na-prozrach-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97152"/>
            <a:ext cx="9159324" cy="2060848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907704" y="0"/>
            <a:ext cx="48656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Формы работы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4293096"/>
            <a:ext cx="33843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Поездка в музеи, исторические и памятные места Санкт-Петербурга и Кронштадта </a:t>
            </a:r>
            <a:endParaRPr lang="ru-RU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5362" name="AutoShape 2" descr="blob:https://web.telegram.org/abee0547-f60d-448f-b7ac-da3b0d7eca5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63" name="Picture 3" descr="F:\музей\abee0547-f60d-448f-b7ac-da3b0d7eca5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52736"/>
            <a:ext cx="4320480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365" name="AutoShape 5" descr="blob:https://web.telegram.org/abee0547-f60d-448f-b7ac-da3b0d7eca5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004048" y="4509120"/>
            <a:ext cx="3384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Урок мужества у памятника воинам-интернационалистам </a:t>
            </a:r>
            <a:endParaRPr lang="ru-RU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15366" name="Picture 6" descr="F:\музей\3de6004d-2ad9-40ca-b137-514948611fa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052736"/>
            <a:ext cx="4330980" cy="32482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5" name="Picture 11" descr="Picture backgroun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56376" y="0"/>
            <a:ext cx="957129" cy="19888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gas-kvas.com/grafic/uploads/posts/2024-01/gas-kvas-com-p-georgievskaya-lenta-s-tsvetami-na-prozrach-3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10\Desktop\gas-kvas-com-p-georgievskaya-lenta-s-tsvetami-na-prozrach-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97152"/>
            <a:ext cx="9159324" cy="2060848"/>
          </a:xfrm>
          <a:prstGeom prst="rect">
            <a:avLst/>
          </a:prstGeom>
          <a:noFill/>
        </p:spPr>
      </p:pic>
      <p:pic>
        <p:nvPicPr>
          <p:cNvPr id="1035" name="Picture 11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4927" y="0"/>
            <a:ext cx="1143577" cy="2376264"/>
          </a:xfrm>
          <a:prstGeom prst="rect">
            <a:avLst/>
          </a:prstGeom>
          <a:noFill/>
        </p:spPr>
      </p:pic>
      <p:sp>
        <p:nvSpPr>
          <p:cNvPr id="16386" name="AutoShape 2" descr="https://altair-rd.ru/uploads/posts/2022-11/medium/photo1669379466-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3F981789-A094-DA91-7AD5-CA79F0CEA793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3888" y="908720"/>
            <a:ext cx="3600400" cy="2558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1907704" y="0"/>
            <a:ext cx="532859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Формы работы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2EA8C1B0-45CC-6F23-9D09-32E106833EE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35896" y="3717032"/>
            <a:ext cx="3384376" cy="25382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250BB447-94A5-E4AD-40A2-35D9FA2154B4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836712"/>
            <a:ext cx="2920997" cy="45365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3635896" y="3284984"/>
            <a:ext cx="33843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Экскурсии по музею</a:t>
            </a:r>
            <a:endParaRPr lang="ru-RU" sz="24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gas-kvas.com/grafic/uploads/posts/2024-01/gas-kvas-com-p-georgievskaya-lenta-s-tsvetami-na-prozrach-3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10\Desktop\gas-kvas-com-p-georgievskaya-lenta-s-tsvetami-na-prozrach-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97152"/>
            <a:ext cx="9159324" cy="2060848"/>
          </a:xfrm>
          <a:prstGeom prst="rect">
            <a:avLst/>
          </a:prstGeom>
          <a:noFill/>
        </p:spPr>
      </p:pic>
      <p:pic>
        <p:nvPicPr>
          <p:cNvPr id="8" name="Picture 3" descr="F:\музей\VdftT5U7G33XpXROmzpjD5TEQI-n8iW5JP-JOpKXdVpkyH7zwztoVVhU9kLWGmaQQOu8c6dHKpH-hZLhnHsUs0Z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836712"/>
            <a:ext cx="3672409" cy="2754307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907704" y="0"/>
            <a:ext cx="532859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Формы работы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067944" y="3645024"/>
            <a:ext cx="3960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Посещение историко-краеведческого музея г.Дагестанские Огни</a:t>
            </a:r>
            <a:endParaRPr lang="ru-RU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3573016"/>
            <a:ext cx="39604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Поездка в г. </a:t>
            </a:r>
            <a:r>
              <a:rPr lang="ru-RU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Гаджиево</a:t>
            </a:r>
            <a:r>
              <a:rPr lang="ru-RU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 Мурманской области в составе сводного отряда ТОКС</a:t>
            </a:r>
            <a:endParaRPr lang="ru-RU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4098" name="Picture 2" descr="F:\музей\друг гор.jpg"/>
          <p:cNvPicPr>
            <a:picLocks noChangeAspect="1" noChangeArrowheads="1"/>
          </p:cNvPicPr>
          <p:nvPr/>
        </p:nvPicPr>
        <p:blipFill>
          <a:blip r:embed="rId4" cstate="print"/>
          <a:srcRect l="17356" r="9503" b="19637"/>
          <a:stretch>
            <a:fillRect/>
          </a:stretch>
        </p:blipFill>
        <p:spPr bwMode="auto">
          <a:xfrm>
            <a:off x="0" y="764704"/>
            <a:ext cx="3407886" cy="2808312"/>
          </a:xfrm>
          <a:prstGeom prst="rect">
            <a:avLst/>
          </a:prstGeom>
          <a:noFill/>
        </p:spPr>
      </p:pic>
      <p:pic>
        <p:nvPicPr>
          <p:cNvPr id="1035" name="Picture 11" descr="Picture backgroun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4927" y="0"/>
            <a:ext cx="1143577" cy="2376264"/>
          </a:xfrm>
          <a:prstGeom prst="rect">
            <a:avLst/>
          </a:prstGeom>
          <a:noFill/>
        </p:spPr>
      </p:pic>
      <p:pic>
        <p:nvPicPr>
          <p:cNvPr id="4099" name="Picture 3" descr="F:\музей\фазу.jpg"/>
          <p:cNvPicPr>
            <a:picLocks noChangeAspect="1" noChangeArrowheads="1"/>
          </p:cNvPicPr>
          <p:nvPr/>
        </p:nvPicPr>
        <p:blipFill>
          <a:blip r:embed="rId6" cstate="print"/>
          <a:srcRect t="404" r="5650" b="9099"/>
          <a:stretch>
            <a:fillRect/>
          </a:stretch>
        </p:blipFill>
        <p:spPr bwMode="auto">
          <a:xfrm>
            <a:off x="2411760" y="4265712"/>
            <a:ext cx="4104456" cy="2592288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6588224" y="4725144"/>
            <a:ext cx="23042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Встреча с поэтессой Фазу Алиевой</a:t>
            </a:r>
            <a:endParaRPr lang="ru-RU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gas-kvas.com/grafic/uploads/posts/2024-01/gas-kvas-com-p-georgievskaya-lenta-s-tsvetami-na-prozrach-3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10\Desktop\gas-kvas-com-p-georgievskaya-lenta-s-tsvetami-na-prozrach-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97152"/>
            <a:ext cx="9159324" cy="2060848"/>
          </a:xfrm>
          <a:prstGeom prst="rect">
            <a:avLst/>
          </a:prstGeom>
          <a:noFill/>
        </p:spPr>
      </p:pic>
      <p:pic>
        <p:nvPicPr>
          <p:cNvPr id="1035" name="Picture 11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4927" y="0"/>
            <a:ext cx="1143577" cy="237626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907704" y="0"/>
            <a:ext cx="532859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Формы работы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95536" y="4437112"/>
            <a:ext cx="3960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Поездка в Беслан в школу, взорванную террористами </a:t>
            </a:r>
            <a:endParaRPr lang="ru-RU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5125" name="Picture 5" descr="F:\музей\бесл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64704"/>
            <a:ext cx="4772522" cy="3579391"/>
          </a:xfrm>
          <a:prstGeom prst="rect">
            <a:avLst/>
          </a:prstGeom>
          <a:noFill/>
        </p:spPr>
      </p:pic>
      <p:pic>
        <p:nvPicPr>
          <p:cNvPr id="5126" name="Picture 6" descr="F:\музей\бесл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51512" y="3563634"/>
            <a:ext cx="4392488" cy="32943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gas-kvas.com/grafic/uploads/posts/2024-01/gas-kvas-com-p-georgievskaya-lenta-s-tsvetami-na-prozrach-3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10\Desktop\gas-kvas-com-p-georgievskaya-lenta-s-tsvetami-na-prozrach-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45224"/>
            <a:ext cx="9159324" cy="1412776"/>
          </a:xfrm>
          <a:prstGeom prst="rect">
            <a:avLst/>
          </a:prstGeom>
          <a:noFill/>
        </p:spPr>
      </p:pic>
      <p:pic>
        <p:nvPicPr>
          <p:cNvPr id="1035" name="Picture 11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8384" y="0"/>
            <a:ext cx="1080120" cy="224440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907704" y="0"/>
            <a:ext cx="532859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Формы работы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95536" y="5013176"/>
            <a:ext cx="39604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Сбор гуманитарной помощи для участников СВО</a:t>
            </a:r>
            <a:endParaRPr lang="ru-RU" sz="24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644008" y="5013176"/>
            <a:ext cx="44999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Участие в акции «Письма солдатам»</a:t>
            </a:r>
            <a:endParaRPr lang="ru-RU" sz="24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22531" name="Picture 3" descr="F:\музей\письма.jpg"/>
          <p:cNvPicPr>
            <a:picLocks noChangeAspect="1" noChangeArrowheads="1"/>
          </p:cNvPicPr>
          <p:nvPr/>
        </p:nvPicPr>
        <p:blipFill>
          <a:blip r:embed="rId4" cstate="print"/>
          <a:srcRect l="3662" t="21937"/>
          <a:stretch>
            <a:fillRect/>
          </a:stretch>
        </p:blipFill>
        <p:spPr bwMode="auto">
          <a:xfrm>
            <a:off x="4404509" y="1988840"/>
            <a:ext cx="4739491" cy="2880320"/>
          </a:xfrm>
          <a:prstGeom prst="rect">
            <a:avLst/>
          </a:prstGeom>
          <a:noFill/>
        </p:spPr>
      </p:pic>
      <p:pic>
        <p:nvPicPr>
          <p:cNvPr id="6146" name="Picture 2" descr="C:\Users\10\Downloads\WhatsApp Image 2025-03-27 at 03.27.13.jpeg"/>
          <p:cNvPicPr>
            <a:picLocks noChangeAspect="1" noChangeArrowheads="1"/>
          </p:cNvPicPr>
          <p:nvPr/>
        </p:nvPicPr>
        <p:blipFill>
          <a:blip r:embed="rId5" cstate="print"/>
          <a:srcRect l="12422" t="22700" r="16597" b="9051"/>
          <a:stretch>
            <a:fillRect/>
          </a:stretch>
        </p:blipFill>
        <p:spPr bwMode="auto">
          <a:xfrm>
            <a:off x="0" y="1556792"/>
            <a:ext cx="4331558" cy="33123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gas-kvas.com/grafic/uploads/posts/2024-01/gas-kvas-com-p-georgievskaya-lenta-s-tsvetami-na-prozrach-3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10\Desktop\gas-kvas-com-p-georgievskaya-lenta-s-tsvetami-na-prozrach-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45224"/>
            <a:ext cx="9159324" cy="1412776"/>
          </a:xfrm>
          <a:prstGeom prst="rect">
            <a:avLst/>
          </a:prstGeom>
          <a:noFill/>
        </p:spPr>
      </p:pic>
      <p:pic>
        <p:nvPicPr>
          <p:cNvPr id="1035" name="Picture 11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8384" y="0"/>
            <a:ext cx="1080120" cy="224440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907704" y="0"/>
            <a:ext cx="532859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Формы работы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4509120"/>
            <a:ext cx="41764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Возложение цветов к мемориальным плитам и памятникам</a:t>
            </a:r>
            <a:endParaRPr lang="ru-RU" sz="24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427984" y="4797152"/>
            <a:ext cx="44999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Участие в Вахте Памяти в г.Дербент</a:t>
            </a:r>
            <a:endParaRPr lang="ru-RU" sz="24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22530" name="Picture 2" descr="F:\музей\вахта.jpg"/>
          <p:cNvPicPr>
            <a:picLocks noChangeAspect="1" noChangeArrowheads="1"/>
          </p:cNvPicPr>
          <p:nvPr/>
        </p:nvPicPr>
        <p:blipFill>
          <a:blip r:embed="rId4" cstate="print"/>
          <a:srcRect t="9091" b="37045"/>
          <a:stretch>
            <a:fillRect/>
          </a:stretch>
        </p:blipFill>
        <p:spPr bwMode="auto">
          <a:xfrm>
            <a:off x="4932040" y="1268760"/>
            <a:ext cx="3055186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5" name="Picture 3" descr="F:\музей\2251749f-3e6b-4e4e-96f4-53234bef9a30.jpg"/>
          <p:cNvPicPr>
            <a:picLocks noChangeAspect="1" noChangeArrowheads="1"/>
          </p:cNvPicPr>
          <p:nvPr/>
        </p:nvPicPr>
        <p:blipFill>
          <a:blip r:embed="rId5" cstate="print"/>
          <a:srcRect r="21671" b="3478"/>
          <a:stretch>
            <a:fillRect/>
          </a:stretch>
        </p:blipFill>
        <p:spPr bwMode="auto">
          <a:xfrm>
            <a:off x="179512" y="1556792"/>
            <a:ext cx="4563582" cy="29523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gas-kvas.com/grafic/uploads/posts/2024-01/gas-kvas-com-p-georgievskaya-lenta-s-tsvetami-na-prozrach-3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10\Desktop\gas-kvas-com-p-georgievskaya-lenta-s-tsvetami-na-prozrach-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45224"/>
            <a:ext cx="9159324" cy="1412776"/>
          </a:xfrm>
          <a:prstGeom prst="rect">
            <a:avLst/>
          </a:prstGeom>
          <a:noFill/>
        </p:spPr>
      </p:pic>
      <p:pic>
        <p:nvPicPr>
          <p:cNvPr id="1035" name="Picture 11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8384" y="0"/>
            <a:ext cx="1080120" cy="224440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907704" y="0"/>
            <a:ext cx="532859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Формы работы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5229200"/>
            <a:ext cx="47880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День памяти геноцида советского народа</a:t>
            </a:r>
            <a:endParaRPr lang="ru-RU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23554" name="Picture 2" descr="F:\музей\митинг.jpg"/>
          <p:cNvPicPr>
            <a:picLocks noChangeAspect="1" noChangeArrowheads="1"/>
          </p:cNvPicPr>
          <p:nvPr/>
        </p:nvPicPr>
        <p:blipFill>
          <a:blip r:embed="rId4" cstate="print"/>
          <a:srcRect t="2751" r="34250" b="12201"/>
          <a:stretch>
            <a:fillRect/>
          </a:stretch>
        </p:blipFill>
        <p:spPr bwMode="auto">
          <a:xfrm>
            <a:off x="395536" y="1268760"/>
            <a:ext cx="3995936" cy="3876624"/>
          </a:xfrm>
          <a:prstGeom prst="rect">
            <a:avLst/>
          </a:prstGeom>
          <a:noFill/>
        </p:spPr>
      </p:pic>
      <p:pic>
        <p:nvPicPr>
          <p:cNvPr id="24578" name="Picture 2" descr="F:\музей\митинг 2.jpg"/>
          <p:cNvPicPr>
            <a:picLocks noChangeAspect="1" noChangeArrowheads="1"/>
          </p:cNvPicPr>
          <p:nvPr/>
        </p:nvPicPr>
        <p:blipFill>
          <a:blip r:embed="rId5" cstate="print"/>
          <a:srcRect l="10684" t="20310" r="18151" b="11178"/>
          <a:stretch>
            <a:fillRect/>
          </a:stretch>
        </p:blipFill>
        <p:spPr bwMode="auto">
          <a:xfrm>
            <a:off x="4860032" y="2276872"/>
            <a:ext cx="3789717" cy="2736304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2411760" y="1772816"/>
            <a:ext cx="74888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Участие в митингах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572000" y="5085184"/>
            <a:ext cx="4211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День памяти – 25 лет разгрома фашистских </a:t>
            </a:r>
            <a:r>
              <a:rPr lang="ru-RU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бандформирований</a:t>
            </a:r>
            <a:endParaRPr lang="ru-RU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gas-kvas.com/grafic/uploads/posts/2024-01/gas-kvas-com-p-georgievskaya-lenta-s-tsvetami-na-prozrach-3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10\Desktop\gas-kvas-com-p-georgievskaya-lenta-s-tsvetami-na-prozrach-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97152"/>
            <a:ext cx="9159324" cy="2060848"/>
          </a:xfrm>
          <a:prstGeom prst="rect">
            <a:avLst/>
          </a:prstGeom>
          <a:noFill/>
        </p:spPr>
      </p:pic>
      <p:pic>
        <p:nvPicPr>
          <p:cNvPr id="8194" name="Picture 2" descr="F:\музей\ргвк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20888"/>
            <a:ext cx="5072892" cy="2774238"/>
          </a:xfrm>
          <a:prstGeom prst="rect">
            <a:avLst/>
          </a:prstGeom>
          <a:noFill/>
        </p:spPr>
      </p:pic>
      <p:pic>
        <p:nvPicPr>
          <p:cNvPr id="8195" name="Picture 3" descr="F:\музей\ргв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2204864"/>
            <a:ext cx="3832386" cy="3309367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611560" y="0"/>
            <a:ext cx="727280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 работе музея в СМИ</a:t>
            </a:r>
            <a:endParaRPr lang="ru-RU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1520" y="1412776"/>
            <a:ext cx="403244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ГТРК Дагестан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35" name="Picture 11" descr="Picture backgroun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95168" y="0"/>
            <a:ext cx="948832" cy="1971600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5004048" y="1484784"/>
            <a:ext cx="338437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РГВК Дагестан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gas-kvas.com/grafic/uploads/posts/2024-01/gas-kvas-com-p-georgievskaya-lenta-s-tsvetami-na-prozrach-3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10\Desktop\gas-kvas-com-p-georgievskaya-lenta-s-tsvetami-na-prozrach-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97152"/>
            <a:ext cx="9159324" cy="2060848"/>
          </a:xfrm>
          <a:prstGeom prst="rect">
            <a:avLst/>
          </a:prstGeom>
          <a:noFill/>
        </p:spPr>
      </p:pic>
      <p:pic>
        <p:nvPicPr>
          <p:cNvPr id="1035" name="Picture 11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82067" y="0"/>
            <a:ext cx="1026437" cy="213285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0" y="357301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https://altair-rd.ru/news/136-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семинар-совещание-республиканского-штаба-токс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html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F:\музей\photo1669379466-3.jpg"/>
          <p:cNvPicPr>
            <a:picLocks noChangeAspect="1" noChangeArrowheads="1"/>
          </p:cNvPicPr>
          <p:nvPr/>
        </p:nvPicPr>
        <p:blipFill>
          <a:blip r:embed="rId5" cstate="print"/>
          <a:srcRect t="11765" r="2941" b="13725"/>
          <a:stretch>
            <a:fillRect/>
          </a:stretch>
        </p:blipFill>
        <p:spPr bwMode="auto">
          <a:xfrm>
            <a:off x="0" y="764704"/>
            <a:ext cx="4752528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611560" y="0"/>
            <a:ext cx="727280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 работе музея в СМИ</a:t>
            </a:r>
            <a:endParaRPr lang="ru-RU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644008" y="836712"/>
            <a:ext cx="39239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https://m.ok.ru/profile/585276662792/statuses/66572680041736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0F5D51DB-DFE4-5A89-1390-E69BE48E312E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31348" y="2204864"/>
            <a:ext cx="4512652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11760" y="4751120"/>
            <a:ext cx="3960440" cy="2106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Прямоугольник 13"/>
          <p:cNvSpPr/>
          <p:nvPr/>
        </p:nvSpPr>
        <p:spPr>
          <a:xfrm>
            <a:off x="6516216" y="4797152"/>
            <a:ext cx="262778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Выступление отряда ТОКС «СОШ 19» в Русском театре в г.Махачкала</a:t>
            </a:r>
            <a:endParaRPr lang="ru-RU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599384" y="4437112"/>
            <a:ext cx="55446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9"/>
              </a:rPr>
              <a:t>https://yandex.ru/video/preview/4944891059486201249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gas-kvas.com/grafic/uploads/posts/2024-01/gas-kvas-com-p-georgievskaya-lenta-s-tsvetami-na-prozrach-3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10\Desktop\gas-kvas-com-p-georgievskaya-lenta-s-tsvetami-na-prozrach-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324" y="4797152"/>
            <a:ext cx="9159324" cy="2060848"/>
          </a:xfrm>
          <a:prstGeom prst="rect">
            <a:avLst/>
          </a:prstGeom>
          <a:noFill/>
        </p:spPr>
      </p:pic>
      <p:pic>
        <p:nvPicPr>
          <p:cNvPr id="1035" name="Picture 11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4927" y="0"/>
            <a:ext cx="1143577" cy="237626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611560" y="0"/>
            <a:ext cx="727280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 работе музея в СМИ</a:t>
            </a:r>
            <a:endParaRPr lang="ru-RU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79512" y="4653136"/>
            <a:ext cx="41985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http://derbent.ru/press-tsentr/novosti/3172/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http://derbent.ru/upload/iblock/240/2403306d9c189fe251f419768c000bf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345838"/>
            <a:ext cx="4320480" cy="32352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Прямоугольник 14"/>
          <p:cNvSpPr/>
          <p:nvPr/>
        </p:nvSpPr>
        <p:spPr>
          <a:xfrm>
            <a:off x="4355976" y="5085184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http://derbent.ru/press-tsentr/novosti/16104/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F:\музей\энрик.jpg"/>
          <p:cNvPicPr>
            <a:picLocks noChangeAspect="1" noChangeArrowheads="1"/>
          </p:cNvPicPr>
          <p:nvPr/>
        </p:nvPicPr>
        <p:blipFill>
          <a:blip r:embed="rId7" cstate="print"/>
          <a:srcRect l="8477" t="9278" r="11317" b="16895"/>
          <a:stretch>
            <a:fillRect/>
          </a:stretch>
        </p:blipFill>
        <p:spPr bwMode="auto">
          <a:xfrm>
            <a:off x="4572000" y="764704"/>
            <a:ext cx="3338867" cy="44399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gas-kvas.com/grafic/uploads/posts/2024-01/gas-kvas-com-p-georgievskaya-lenta-s-tsvetami-na-prozrach-3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10\Desktop\gas-kvas-com-p-georgievskaya-lenta-s-tsvetami-na-prozrach-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157192"/>
            <a:ext cx="9159324" cy="1700808"/>
          </a:xfrm>
          <a:prstGeom prst="rect">
            <a:avLst/>
          </a:prstGeom>
          <a:noFill/>
        </p:spPr>
      </p:pic>
      <p:pic>
        <p:nvPicPr>
          <p:cNvPr id="1035" name="Picture 11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4927" y="0"/>
            <a:ext cx="1143577" cy="237626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611560" y="1"/>
            <a:ext cx="727280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Фотографии экспозиции</a:t>
            </a:r>
            <a:endParaRPr lang="ru-RU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218" name="Picture 2" descr="C:\Users\10\Downloads\WhatsApp Image 2025-03-24 at 13.28.48 (1)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44724"/>
            <a:ext cx="7884368" cy="59132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gas-kvas.com/grafic/uploads/posts/2024-01/gas-kvas-com-p-georgievskaya-lenta-s-tsvetami-na-prozrach-3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2" name="Picture 2" descr="C:\Users\10\Downloads\WhatsApp Image 2025-03-24 at 13.28.44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4"/>
            <a:ext cx="4224469" cy="3168352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0" y="0"/>
            <a:ext cx="486003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cap="none" spc="50" dirty="0" smtClean="0">
                <a:ln w="11430"/>
              </a:rPr>
              <a:t>Экспозиция, посвященная ВОВ</a:t>
            </a:r>
            <a:endParaRPr lang="ru-RU" sz="2400" b="1" cap="none" spc="50" dirty="0">
              <a:ln w="11430"/>
            </a:endParaRPr>
          </a:p>
        </p:txBody>
      </p:sp>
      <p:pic>
        <p:nvPicPr>
          <p:cNvPr id="10243" name="Picture 3" descr="C:\Users\10\Downloads\WhatsApp Image 2025-03-24 at 13.28.46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0530" y="908720"/>
            <a:ext cx="4461959" cy="5949280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4572000" y="1"/>
            <a:ext cx="46879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spc="50" dirty="0" smtClean="0">
                <a:ln w="11430">
                  <a:noFill/>
                </a:ln>
              </a:rPr>
              <a:t>Экспозиция, посвященная воинам – афганцам и героям,</a:t>
            </a:r>
          </a:p>
          <a:p>
            <a:pPr algn="ctr"/>
            <a:r>
              <a:rPr lang="ru-RU" sz="2000" b="1" spc="50" dirty="0" smtClean="0">
                <a:ln w="11430">
                  <a:noFill/>
                </a:ln>
              </a:rPr>
              <a:t> погибшим от рук террористов</a:t>
            </a:r>
            <a:endParaRPr lang="ru-RU" sz="2000" b="1" spc="50" dirty="0">
              <a:ln w="11430">
                <a:noFill/>
              </a:ln>
            </a:endParaRPr>
          </a:p>
        </p:txBody>
      </p:sp>
      <p:pic>
        <p:nvPicPr>
          <p:cNvPr id="10244" name="Picture 4" descr="C:\Users\10\Downloads\WhatsApp Image 2025-03-24 at 13.28.47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905672"/>
            <a:ext cx="3936437" cy="2952328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-180528" y="3501008"/>
            <a:ext cx="486003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cap="none" spc="50" dirty="0" smtClean="0">
                <a:ln w="11430"/>
              </a:rPr>
              <a:t>Экспозиция, посвященная СВО</a:t>
            </a:r>
            <a:endParaRPr lang="ru-RU" sz="2400" b="1" cap="none" spc="50" dirty="0">
              <a:ln w="1143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gas-kvas.com/grafic/uploads/posts/2024-01/gas-kvas-com-p-georgievskaya-lenta-s-tsvetami-na-prozrach-3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66" name="Picture 2" descr="C:\Users\10\Downloads\WhatsApp Image 2025-03-24 at 13.28.48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04664"/>
            <a:ext cx="3923928" cy="2942946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0" y="0"/>
            <a:ext cx="486003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</a:rPr>
              <a:t>Информация о деятельности </a:t>
            </a:r>
            <a:r>
              <a:rPr lang="ru-RU" sz="2000" b="1" cap="none" spc="50" dirty="0" err="1" smtClean="0">
                <a:ln w="11430"/>
              </a:rPr>
              <a:t>ТОКСа</a:t>
            </a:r>
            <a:endParaRPr lang="ru-RU" sz="2000" b="1" cap="none" spc="50" dirty="0">
              <a:ln w="11430"/>
            </a:endParaRPr>
          </a:p>
        </p:txBody>
      </p:sp>
      <p:pic>
        <p:nvPicPr>
          <p:cNvPr id="11267" name="Picture 3" descr="C:\Users\10\Downloads\WhatsApp Image 2025-03-24 at 13.28.40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157700"/>
            <a:ext cx="3600400" cy="27003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-252536" y="3356992"/>
            <a:ext cx="471601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600" b="1" cap="none" spc="50" dirty="0" smtClean="0">
                <a:ln w="11430">
                  <a:noFill/>
                </a:ln>
              </a:rPr>
              <a:t>Стенд с фотографиями</a:t>
            </a:r>
          </a:p>
          <a:p>
            <a:pPr algn="ctr"/>
            <a:r>
              <a:rPr lang="ru-RU" sz="1600" b="1" cap="none" spc="50" dirty="0" smtClean="0">
                <a:ln w="11430">
                  <a:noFill/>
                </a:ln>
              </a:rPr>
              <a:t> «Дербент вчера. Дербент сегодня</a:t>
            </a:r>
            <a:r>
              <a:rPr lang="ru-RU" sz="2000" b="1" cap="none" spc="50" dirty="0" smtClean="0">
                <a:ln w="11430">
                  <a:noFill/>
                </a:ln>
              </a:rPr>
              <a:t>»</a:t>
            </a:r>
            <a:endParaRPr lang="ru-RU" sz="2000" b="1" cap="none" spc="50" dirty="0">
              <a:ln w="11430">
                <a:noFill/>
              </a:ln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-324544" y="3861048"/>
            <a:ext cx="5004048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600" b="1" cap="none" spc="50" dirty="0" smtClean="0">
                <a:ln w="11430">
                  <a:solidFill>
                    <a:schemeClr val="tx1"/>
                  </a:solidFill>
                </a:ln>
              </a:rPr>
              <a:t>Изделия народных промыслов Дагестана</a:t>
            </a:r>
            <a:endParaRPr lang="ru-RU" sz="1600" b="1" cap="none" spc="50" dirty="0">
              <a:ln w="11430">
                <a:solidFill>
                  <a:schemeClr val="tx1"/>
                </a:solidFill>
              </a:ln>
            </a:endParaRPr>
          </a:p>
        </p:txBody>
      </p:sp>
      <p:pic>
        <p:nvPicPr>
          <p:cNvPr id="11268" name="Picture 4" descr="C:\Users\10\Downloads\WhatsApp Image 2025-03-24 at 13.28.43 (1)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980728"/>
            <a:ext cx="4176464" cy="5568618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4283968" y="404664"/>
            <a:ext cx="486003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</a:rPr>
              <a:t>Информация о Г.И.Щедрине</a:t>
            </a:r>
            <a:endParaRPr lang="ru-RU" sz="2000" b="1" cap="none" spc="50" dirty="0">
              <a:ln w="1143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gas-kvas.com/grafic/uploads/posts/2024-01/gas-kvas-com-p-georgievskaya-lenta-s-tsvetami-na-prozrach-3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290" name="Picture 2" descr="C:\Users\10\Downloads\WhatsApp Image 2025-03-24 at 13.28.43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476672"/>
            <a:ext cx="3240361" cy="432048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1115616" y="0"/>
            <a:ext cx="673224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cap="none" spc="50" dirty="0" smtClean="0">
                <a:ln w="11430"/>
              </a:rPr>
              <a:t>Экспозиция «Уголок дагестанской сакли»</a:t>
            </a:r>
            <a:endParaRPr lang="ru-RU" sz="2400" b="1" cap="none" spc="50" dirty="0">
              <a:ln w="11430"/>
            </a:endParaRPr>
          </a:p>
        </p:txBody>
      </p:sp>
      <p:pic>
        <p:nvPicPr>
          <p:cNvPr id="12292" name="Picture 4" descr="F:\музей\в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1592" y="548680"/>
            <a:ext cx="3672408" cy="4896544"/>
          </a:xfrm>
          <a:prstGeom prst="rect">
            <a:avLst/>
          </a:prstGeom>
          <a:noFill/>
        </p:spPr>
      </p:pic>
      <p:pic>
        <p:nvPicPr>
          <p:cNvPr id="12291" name="Picture 3" descr="C:\Users\10\Downloads\WhatsApp Image 2025-03-24 at 13.28.36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2345498"/>
            <a:ext cx="3384376" cy="45125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503</Words>
  <Application>Microsoft Office PowerPoint</Application>
  <PresentationFormat>Экран (4:3)</PresentationFormat>
  <Paragraphs>104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Музей Телевизионного отряда краеведов - следопытов (ТОКС) – историко – краеведческий.  Школа, в которой функционирует музей носит имя Героя Советского союза, моряка – подводника, командира подводной лодки «С-56» Григория Ивановича Щедрина.  Основной фонд музея – это музейные предметы, являющиеся подлинниками и соответствующие профилю музея. На все поступающие в музей предметы музейного значения вне зависимости от получения (дар, покупка, находка, обмен и т.д.) составляется Акт приемки.   Музей включает в себя 145 экспонатов.  Экспозиция музея –постоянная.  Дата открытия музея -1973 год.  Музею присвоили звание «Школьный музей» в 2002 году.  Характеристика помещения : Площадь – 48 кв.м. Освещение – ЛБ – 40, ШОД Температурный режим – норма – 18-20 градусов.  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Айгюн</dc:creator>
  <cp:lastModifiedBy>10</cp:lastModifiedBy>
  <cp:revision>29</cp:revision>
  <dcterms:created xsi:type="dcterms:W3CDTF">2025-03-23T20:34:38Z</dcterms:created>
  <dcterms:modified xsi:type="dcterms:W3CDTF">2025-03-28T11:23:14Z</dcterms:modified>
</cp:coreProperties>
</file>