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83" r:id="rId3"/>
    <p:sldId id="257" r:id="rId4"/>
    <p:sldId id="258" r:id="rId5"/>
    <p:sldId id="260" r:id="rId6"/>
    <p:sldId id="263" r:id="rId7"/>
    <p:sldId id="266" r:id="rId8"/>
    <p:sldId id="267" r:id="rId9"/>
    <p:sldId id="279" r:id="rId10"/>
    <p:sldId id="269" r:id="rId11"/>
    <p:sldId id="297" r:id="rId12"/>
    <p:sldId id="278" r:id="rId13"/>
    <p:sldId id="280" r:id="rId14"/>
    <p:sldId id="270" r:id="rId15"/>
    <p:sldId id="271" r:id="rId16"/>
    <p:sldId id="277" r:id="rId17"/>
    <p:sldId id="290" r:id="rId18"/>
    <p:sldId id="291" r:id="rId19"/>
    <p:sldId id="284" r:id="rId20"/>
    <p:sldId id="285" r:id="rId21"/>
    <p:sldId id="296" r:id="rId22"/>
    <p:sldId id="287" r:id="rId23"/>
    <p:sldId id="288" r:id="rId24"/>
    <p:sldId id="292" r:id="rId25"/>
    <p:sldId id="293" r:id="rId26"/>
    <p:sldId id="295" r:id="rId27"/>
    <p:sldId id="27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77" autoAdjust="0"/>
    <p:restoredTop sz="91577" autoAdjust="0"/>
  </p:normalViewPr>
  <p:slideViewPr>
    <p:cSldViewPr>
      <p:cViewPr>
        <p:scale>
          <a:sx n="69" d="100"/>
          <a:sy n="69" d="100"/>
        </p:scale>
        <p:origin x="-1362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C509277-7BB2-43C3-80D1-777BA9B3C212}" type="datetimeFigureOut">
              <a:rPr lang="ru-RU" smtClean="0"/>
              <a:pPr/>
              <a:t>24.06.2024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DD164A2-361D-4D4E-9BEC-DDAF6DCFC5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457203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Отчёт о проделанной работе</a:t>
            </a:r>
            <a:br>
              <a:rPr lang="ru-RU" dirty="0" smtClean="0"/>
            </a:br>
            <a:r>
              <a:rPr lang="ru-RU" dirty="0" smtClean="0"/>
              <a:t>МО учителей географии</a:t>
            </a:r>
            <a:br>
              <a:rPr lang="ru-RU" dirty="0" smtClean="0"/>
            </a:br>
            <a:r>
              <a:rPr lang="ru-RU" dirty="0" smtClean="0"/>
              <a:t>за 2023-2024 учебный год</a:t>
            </a:r>
            <a:br>
              <a:rPr lang="ru-RU" dirty="0" smtClean="0"/>
            </a:br>
            <a:r>
              <a:rPr lang="ru-RU" sz="3600" dirty="0" smtClean="0"/>
              <a:t>Руководитель </a:t>
            </a:r>
            <a:r>
              <a:rPr lang="ru-RU" sz="3600" dirty="0" err="1" smtClean="0"/>
              <a:t>СеидоваП.А</a:t>
            </a:r>
            <a:r>
              <a:rPr lang="ru-RU" sz="36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14950"/>
            <a:ext cx="64008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Г.Дербент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Методическая тема ГМО: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«Совершенствование уровня профессиональных компетентностей педагогических работников как одно из условий улучшения качества образования в рамках введения и реализации обновлённых федеральных государственных образовательных стандартов  НОО и ООО и приоритетного национального проекта «Образование»».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работы МО: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« Функциональная грамотность как приоритет компетентности современного педагога и важнейшее условие повышения качества образования.».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Цель: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«Повышение теоретического, методического и профессионального  мастерства  педагога и ориентирование на формирование их функциональной грамотности в условиях реализации федерального проекта «Учитель будущего» национального проекта «Образование»</a:t>
            </a:r>
          </a:p>
          <a:p>
            <a:pPr>
              <a:buNone/>
            </a:pPr>
            <a:r>
              <a:rPr lang="ru-RU" b="1" dirty="0" smtClean="0"/>
              <a:t>Задачи ГМО:</a:t>
            </a:r>
          </a:p>
          <a:p>
            <a:r>
              <a:rPr lang="ru-RU" b="1" dirty="0" smtClean="0"/>
              <a:t>Обновить и совершенствовать знания в области преподаваемой дисциплины;</a:t>
            </a:r>
          </a:p>
          <a:p>
            <a:r>
              <a:rPr lang="ru-RU" b="1" dirty="0" smtClean="0"/>
              <a:t>Совершенствовать педагогическое и методическое мастерство на основе идей педагогов- новаторов и творчески работающих преподавателей;</a:t>
            </a:r>
          </a:p>
          <a:p>
            <a:r>
              <a:rPr lang="ru-RU" b="1" dirty="0" smtClean="0"/>
              <a:t>Реализовать  рекомендации по формированию компонентов функциональной грамотности при проведении уроков и во внеурочной деятельности;</a:t>
            </a:r>
          </a:p>
          <a:p>
            <a:r>
              <a:rPr lang="ru-RU" b="1" dirty="0" smtClean="0"/>
              <a:t>Выявлять, обобщать и внедрять передовой педагогический опыт;</a:t>
            </a:r>
          </a:p>
          <a:p>
            <a:r>
              <a:rPr lang="ru-RU" b="1" dirty="0" smtClean="0"/>
              <a:t>Приобщать преподавателей к развитию творческого исследовательского подхода к образовательному процессу.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b="1" dirty="0" smtClean="0"/>
          </a:p>
          <a:p>
            <a:pPr marL="514350" lvl="0" indent="-514350">
              <a:buFont typeface="+mj-lt"/>
              <a:buAutoNum type="arabicPeriod"/>
            </a:pPr>
            <a:endParaRPr lang="ru-RU" b="1" dirty="0"/>
          </a:p>
          <a:p>
            <a:pPr marL="514350" lvl="0" indent="-514350">
              <a:buFont typeface="+mj-lt"/>
              <a:buAutoNum type="arabicPeriod"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Количественный состав учителей географии на 2023-2024 </a:t>
            </a:r>
            <a:r>
              <a:rPr lang="ru-RU" b="1" dirty="0" err="1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уч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 год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учителя географии в т.ч.</a:t>
            </a: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высшая квалификационная категория</a:t>
            </a:r>
          </a:p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</a:t>
            </a:r>
            <a:r>
              <a:rPr lang="ru-RU" alt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первая квалификационная категория</a:t>
            </a:r>
            <a:endParaRPr lang="ru-RU" altLang="ru-RU" dirty="0" smtClean="0">
              <a:ea typeface="Calibri" pitchFamily="34" charset="0"/>
              <a:cs typeface="Times New Roman" pitchFamily="18" charset="0"/>
            </a:endParaRPr>
          </a:p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Почетные работники общего образования РФ </a:t>
            </a:r>
          </a:p>
          <a:p>
            <a:r>
              <a:rPr lang="ru-RU" alt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- отличники образования РД и РФ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3-заслуженные учителя РД</a:t>
            </a:r>
          </a:p>
          <a:p>
            <a:endParaRPr lang="ru-RU" alt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85749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ГМО учителей  в 2023-2024 учебном году осуществлялась по следующим направлениям:</a:t>
            </a:r>
            <a:b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r>
              <a:rPr lang="ru-RU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Повышение квалификации учителей </a:t>
            </a:r>
          </a:p>
          <a:p>
            <a:r>
              <a:rPr lang="ru-RU" dirty="0" smtClean="0"/>
              <a:t>15 учителей прошли курсы различного направления в прошедшем учебном году.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Семинары, совещания, открытые уроки, мастер-классы, конкурсы профессионального мастерства</a:t>
            </a:r>
            <a:endParaRPr lang="ru-RU" sz="3600" dirty="0"/>
          </a:p>
        </p:txBody>
      </p:sp>
      <p:pic>
        <p:nvPicPr>
          <p:cNvPr id="4" name="Объект 3" descr="C:\Users\user\Desktop\фото\14-06-2017_11-47-56\IMG-20170614-WA0017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2143115"/>
            <a:ext cx="6462184" cy="4313247"/>
          </a:xfr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Заседание №1 (СОШ№12)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100971"/>
          </a:xfrm>
        </p:spPr>
        <p:txBody>
          <a:bodyPr/>
          <a:lstStyle/>
          <a:p>
            <a:pPr>
              <a:buNone/>
            </a:pPr>
            <a:r>
              <a:rPr lang="ru-RU" u="sng" dirty="0" smtClean="0"/>
              <a:t>Тема:</a:t>
            </a:r>
            <a:r>
              <a:rPr lang="ru-RU" b="1" dirty="0" smtClean="0"/>
              <a:t>«Проектирование образовательного процесса и профессиональной деятельности педагога в 2023 -2024 учебном году»</a:t>
            </a:r>
            <a:endParaRPr lang="ru-RU" dirty="0"/>
          </a:p>
        </p:txBody>
      </p:sp>
      <p:pic>
        <p:nvPicPr>
          <p:cNvPr id="1026" name="Picture 2" descr="C:\Users\Вагиф\Desktop\ГМО на 23-24уч.г\IMG-20230824-WA0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143380"/>
            <a:ext cx="3714776" cy="2500354"/>
          </a:xfrm>
          <a:prstGeom prst="rect">
            <a:avLst/>
          </a:prstGeom>
          <a:noFill/>
        </p:spPr>
      </p:pic>
      <p:pic>
        <p:nvPicPr>
          <p:cNvPr id="1027" name="Picture 3" descr="C:\Users\Вагиф\Desktop\ГМО на 23-24уч.г\IMG-20230824-WA0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285992"/>
            <a:ext cx="3571900" cy="2428892"/>
          </a:xfrm>
          <a:prstGeom prst="rect">
            <a:avLst/>
          </a:prstGeom>
          <a:noFill/>
        </p:spPr>
      </p:pic>
      <p:pic>
        <p:nvPicPr>
          <p:cNvPr id="1028" name="Picture 4" descr="C:\Users\Вагиф\Desktop\ГМО на 23-24уч.г\IMG-20230824-WA00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500306"/>
            <a:ext cx="3857652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Международная образовательная акция</a:t>
            </a:r>
            <a:br>
              <a:rPr lang="ru-RU" sz="3200" dirty="0" smtClean="0"/>
            </a:br>
            <a:r>
              <a:rPr lang="ru-RU" sz="3200" dirty="0" smtClean="0"/>
              <a:t>«Географический </a:t>
            </a:r>
            <a:r>
              <a:rPr lang="ru-RU" sz="3200" dirty="0" smtClean="0"/>
              <a:t>диктант – 2023»</a:t>
            </a:r>
            <a:endParaRPr lang="ru-RU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857496"/>
            <a:ext cx="542928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214422"/>
            <a:ext cx="521497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Урок  «Лучшее из лучших»</a:t>
            </a:r>
            <a:br>
              <a:rPr lang="ru-RU" dirty="0" smtClean="0"/>
            </a:br>
            <a:r>
              <a:rPr lang="ru-RU" dirty="0" smtClean="0"/>
              <a:t>учитель </a:t>
            </a:r>
            <a:r>
              <a:rPr lang="ru-RU" dirty="0" err="1" smtClean="0"/>
              <a:t>касимова</a:t>
            </a:r>
            <a:r>
              <a:rPr lang="ru-RU" dirty="0" smtClean="0"/>
              <a:t> </a:t>
            </a:r>
            <a:r>
              <a:rPr lang="ru-RU" dirty="0" err="1" smtClean="0"/>
              <a:t>а</a:t>
            </a:r>
            <a:r>
              <a:rPr lang="ru-RU" dirty="0" err="1" smtClean="0"/>
              <a:t>.з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(Гим№1)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857628"/>
            <a:ext cx="3369202" cy="281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071546"/>
            <a:ext cx="3641719" cy="285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5" y="1643051"/>
            <a:ext cx="307183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3857628"/>
            <a:ext cx="292895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071546"/>
            <a:ext cx="385765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Урок  «Лучшее из лучших»</a:t>
            </a:r>
            <a:br>
              <a:rPr lang="ru-RU" dirty="0" smtClean="0"/>
            </a:br>
            <a:r>
              <a:rPr lang="ru-RU" dirty="0" smtClean="0"/>
              <a:t>учитель </a:t>
            </a:r>
            <a:r>
              <a:rPr lang="ru-RU" dirty="0" err="1" smtClean="0"/>
              <a:t>самедова</a:t>
            </a:r>
            <a:r>
              <a:rPr lang="ru-RU" dirty="0" smtClean="0"/>
              <a:t> </a:t>
            </a:r>
            <a:r>
              <a:rPr lang="ru-RU" dirty="0" err="1" smtClean="0"/>
              <a:t>э.и</a:t>
            </a:r>
            <a:r>
              <a:rPr lang="ru-RU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(сош№20)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357538"/>
            <a:ext cx="457203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57158" y="1500174"/>
            <a:ext cx="3634978" cy="395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043890" cy="129697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Заседание №2(СОШ№</a:t>
            </a:r>
            <a:r>
              <a:rPr lang="ru-RU" sz="3200" dirty="0" smtClean="0"/>
              <a:t>18)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«</a:t>
            </a:r>
            <a:r>
              <a:rPr lang="ru-RU" b="1" dirty="0" smtClean="0"/>
              <a:t>Система </a:t>
            </a:r>
            <a:r>
              <a:rPr lang="ru-RU" b="1" dirty="0" smtClean="0"/>
              <a:t>работы по подготовке обучающихся выпускных классов к итоговой </a:t>
            </a:r>
            <a:r>
              <a:rPr lang="ru-RU" b="1" dirty="0" smtClean="0"/>
              <a:t>аттестации. </a:t>
            </a:r>
            <a:r>
              <a:rPr lang="ru-RU" b="1" dirty="0" smtClean="0"/>
              <a:t>Построение </a:t>
            </a:r>
            <a:r>
              <a:rPr lang="ru-RU" b="1" dirty="0" smtClean="0"/>
              <a:t>новой модели методической работы педагога как необходимое условие развития функциональной грамотности обучающихся и повышения качества образования».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200" dirty="0"/>
          </a:p>
        </p:txBody>
      </p:sp>
      <p:pic>
        <p:nvPicPr>
          <p:cNvPr id="4100" name="Picture 4" descr="C:\Users\Вагиф\Desktop\гмо 22-23\IMG-20221103-WA0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00438"/>
            <a:ext cx="3429024" cy="3143272"/>
          </a:xfrm>
          <a:prstGeom prst="rect">
            <a:avLst/>
          </a:prstGeom>
          <a:noFill/>
        </p:spPr>
      </p:pic>
      <p:pic>
        <p:nvPicPr>
          <p:cNvPr id="10242" name="Picture 2" descr="C:\Users\Вагиф\Desktop\фото\IMG-20181104-WA000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28604"/>
            <a:ext cx="3857652" cy="3236774"/>
          </a:xfrm>
          <a:prstGeom prst="rect">
            <a:avLst/>
          </a:prstGeom>
          <a:noFill/>
        </p:spPr>
      </p:pic>
      <p:pic>
        <p:nvPicPr>
          <p:cNvPr id="10243" name="Picture 3" descr="C:\Users\Вагиф\Desktop\фото\IMG-20181104-WA00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28604"/>
            <a:ext cx="3929090" cy="3286149"/>
          </a:xfrm>
          <a:prstGeom prst="rect">
            <a:avLst/>
          </a:prstGeom>
          <a:noFill/>
        </p:spPr>
      </p:pic>
      <p:pic>
        <p:nvPicPr>
          <p:cNvPr id="10244" name="Picture 4" descr="C:\Users\Вагиф\Desktop\фото\IMG-20181120-WA000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714752"/>
            <a:ext cx="3500462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8858280" cy="92869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Заседание №3(СОШ</a:t>
            </a:r>
            <a:r>
              <a:rPr lang="ru-RU" sz="3200" dirty="0" smtClean="0"/>
              <a:t>№17)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857364"/>
            <a:ext cx="8229600" cy="4311966"/>
          </a:xfrm>
        </p:spPr>
        <p:txBody>
          <a:bodyPr/>
          <a:lstStyle/>
          <a:p>
            <a:r>
              <a:rPr lang="ru-RU" b="1" dirty="0" smtClean="0"/>
              <a:t>«Развитие и формирование </a:t>
            </a:r>
            <a:r>
              <a:rPr lang="ru-RU" b="1" dirty="0" smtClean="0"/>
              <a:t>и </a:t>
            </a:r>
            <a:r>
              <a:rPr lang="ru-RU" b="1" dirty="0" smtClean="0"/>
              <a:t>учебно-воспитательного </a:t>
            </a:r>
            <a:r>
              <a:rPr lang="ru-RU" b="1" dirty="0" smtClean="0"/>
              <a:t>потенциала образовательного процесса как необходимое условие достижения </a:t>
            </a:r>
            <a:r>
              <a:rPr lang="ru-RU" b="1" dirty="0" smtClean="0"/>
              <a:t>качества </a:t>
            </a:r>
            <a:r>
              <a:rPr lang="ru-RU" b="1" dirty="0" smtClean="0"/>
              <a:t>географического </a:t>
            </a:r>
            <a:r>
              <a:rPr lang="ru-RU" b="1" dirty="0" smtClean="0"/>
              <a:t>образования. </a:t>
            </a:r>
            <a:r>
              <a:rPr lang="ru-RU" b="1" dirty="0" smtClean="0"/>
              <a:t>Управление </a:t>
            </a:r>
            <a:r>
              <a:rPr lang="ru-RU" b="1" dirty="0" smtClean="0"/>
              <a:t>образовательным процессом, направленным </a:t>
            </a:r>
            <a:r>
              <a:rPr lang="ru-RU" b="1" dirty="0" smtClean="0"/>
              <a:t>на </a:t>
            </a:r>
            <a:r>
              <a:rPr lang="ru-RU" b="1" dirty="0" smtClean="0"/>
              <a:t>формирование конкретных УУД</a:t>
            </a:r>
            <a:r>
              <a:rPr lang="ru-RU" b="1" dirty="0" smtClean="0"/>
              <a:t>»</a:t>
            </a:r>
            <a:r>
              <a:rPr lang="ru-RU" b="1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61984" y="2428868"/>
            <a:ext cx="4282016" cy="321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929066"/>
            <a:ext cx="428628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4572032" cy="3286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428760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Семинар на тему: «Актуальные вопросы в рамках новой редакции в преподавании географии»</a:t>
            </a:r>
            <a:endParaRPr lang="ru-RU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857364"/>
            <a:ext cx="6929486" cy="478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Вагиф\Desktop\ГМО на 23-24уч.г\IMG-20230829-WA00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571480"/>
            <a:ext cx="4000528" cy="32147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4287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122" name="Picture 2" descr="C:\Users\Вагиф\Desktop\ГМО на 23-24уч.г\IMG-20230829-WA0019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571480"/>
            <a:ext cx="3500462" cy="4000528"/>
          </a:xfrm>
          <a:prstGeom prst="rect">
            <a:avLst/>
          </a:prstGeom>
          <a:noFill/>
        </p:spPr>
      </p:pic>
      <p:pic>
        <p:nvPicPr>
          <p:cNvPr id="5124" name="Picture 4" descr="C:\Users\Вагиф\Desktop\фото\IMG-20220512-WA0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3000372"/>
            <a:ext cx="5357850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478634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429000"/>
            <a:ext cx="464347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5400" b="1" dirty="0" smtClean="0">
                <a:solidFill>
                  <a:srgbClr val="FF0000"/>
                </a:solidFill>
              </a:rPr>
              <a:t>Конкурсы профессионального мастерства, семинары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14763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1. Муниципальный конкурс </a:t>
            </a:r>
            <a:r>
              <a:rPr lang="ru-RU" dirty="0" smtClean="0"/>
              <a:t>«чудесные республики нашей страны»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14282" y="2819400"/>
            <a:ext cx="3429024" cy="89535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1785927"/>
            <a:ext cx="307183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285860"/>
            <a:ext cx="278608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4071942"/>
            <a:ext cx="3071835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285860"/>
            <a:ext cx="30003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14752"/>
            <a:ext cx="335758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56" y="4286256"/>
            <a:ext cx="2714644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7506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4143356"/>
            <a:ext cx="342899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282" y="0"/>
            <a:ext cx="435771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071943"/>
            <a:ext cx="4286280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571612"/>
            <a:ext cx="378621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285720" y="214291"/>
            <a:ext cx="364333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85926"/>
          </a:xfrm>
        </p:spPr>
        <p:txBody>
          <a:bodyPr>
            <a:noAutofit/>
          </a:bodyPr>
          <a:lstStyle/>
          <a:p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1" dirty="0" smtClean="0"/>
          </a:p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   </a:t>
            </a:r>
            <a:r>
              <a:rPr lang="ru-RU" sz="4800" b="1" dirty="0" smtClean="0">
                <a:solidFill>
                  <a:srgbClr val="FF0000"/>
                </a:solidFill>
              </a:rPr>
              <a:t>Работа с одарёнными </a:t>
            </a:r>
          </a:p>
          <a:p>
            <a:pPr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                детьми</a:t>
            </a:r>
            <a:endParaRPr lang="ru-RU" sz="4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5323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 1.  Всероссийские и муниципальные конкурсы и научно-практические конференции </a:t>
            </a:r>
            <a:endParaRPr lang="ru-RU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857375"/>
            <a:ext cx="5929354" cy="457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318076"/>
          </a:xfrm>
        </p:spPr>
        <p:txBody>
          <a:bodyPr>
            <a:normAutofit/>
          </a:bodyPr>
          <a:lstStyle/>
          <a:p>
            <a:r>
              <a:rPr lang="ru-RU" dirty="0" smtClean="0"/>
              <a:t>Победители олимпиады по республике.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31515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Абдуллаева Ф.Ш.,победитель</a:t>
            </a:r>
            <a:r>
              <a:rPr lang="ru-RU" sz="2800" dirty="0" smtClean="0"/>
              <a:t>,9кл,СОШ№14-</a:t>
            </a:r>
          </a:p>
          <a:p>
            <a:pPr>
              <a:buNone/>
            </a:pPr>
            <a:r>
              <a:rPr lang="ru-RU" sz="2800" dirty="0" smtClean="0"/>
              <a:t>             учитель </a:t>
            </a:r>
            <a:r>
              <a:rPr lang="ru-RU" sz="2800" dirty="0" err="1" smtClean="0"/>
              <a:t>Базуева</a:t>
            </a:r>
            <a:r>
              <a:rPr lang="ru-RU" sz="2800" dirty="0" smtClean="0"/>
              <a:t> </a:t>
            </a:r>
            <a:r>
              <a:rPr lang="ru-RU" sz="2800" dirty="0" smtClean="0"/>
              <a:t>С.Г</a:t>
            </a:r>
            <a:r>
              <a:rPr lang="ru-RU" sz="2800" dirty="0" smtClean="0"/>
              <a:t>. </a:t>
            </a:r>
            <a:endParaRPr lang="ru-RU" sz="2800" dirty="0" smtClean="0"/>
          </a:p>
          <a:p>
            <a:r>
              <a:rPr lang="ru-RU" sz="2800" dirty="0" err="1" smtClean="0"/>
              <a:t>Халидо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smtClean="0"/>
              <a:t>Х</a:t>
            </a:r>
            <a:r>
              <a:rPr lang="ru-RU" sz="2800" dirty="0" smtClean="0"/>
              <a:t>.Ш, </a:t>
            </a:r>
            <a:r>
              <a:rPr lang="ru-RU" sz="2800" dirty="0" smtClean="0"/>
              <a:t>победитель</a:t>
            </a:r>
            <a:r>
              <a:rPr lang="ru-RU" sz="2800" dirty="0" smtClean="0"/>
              <a:t>,10кл.,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   </a:t>
            </a:r>
            <a:r>
              <a:rPr lang="ru-RU" sz="2800" dirty="0" err="1" smtClean="0"/>
              <a:t>Рабадано</a:t>
            </a:r>
            <a:r>
              <a:rPr lang="ru-RU" sz="2800" dirty="0" err="1" smtClean="0"/>
              <a:t>ва</a:t>
            </a:r>
            <a:r>
              <a:rPr lang="ru-RU" sz="2800" dirty="0" smtClean="0"/>
              <a:t> </a:t>
            </a:r>
            <a:r>
              <a:rPr lang="ru-RU" sz="2800" dirty="0" smtClean="0"/>
              <a:t>П</a:t>
            </a:r>
            <a:r>
              <a:rPr lang="ru-RU" sz="2800" dirty="0" smtClean="0"/>
              <a:t>., </a:t>
            </a:r>
            <a:r>
              <a:rPr lang="ru-RU" sz="2800" dirty="0" smtClean="0"/>
              <a:t>победитель,10кл,СОШ№17-        </a:t>
            </a:r>
          </a:p>
          <a:p>
            <a:pPr>
              <a:buNone/>
            </a:pPr>
            <a:r>
              <a:rPr lang="ru-RU" sz="2800" dirty="0" smtClean="0"/>
              <a:t> </a:t>
            </a:r>
            <a:r>
              <a:rPr lang="ru-RU" sz="2800" dirty="0" smtClean="0"/>
              <a:t>                   учитель </a:t>
            </a:r>
            <a:r>
              <a:rPr lang="ru-RU" sz="2800" dirty="0" smtClean="0"/>
              <a:t>Ильясова З.Г.</a:t>
            </a:r>
            <a:endParaRPr lang="ru-RU" sz="2800" dirty="0" smtClean="0"/>
          </a:p>
          <a:p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0363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601037"/>
          </a:xfrm>
        </p:spPr>
        <p:txBody>
          <a:bodyPr/>
          <a:lstStyle/>
          <a:p>
            <a:r>
              <a:rPr lang="ru-RU" dirty="0" smtClean="0"/>
              <a:t>Учителя географии принимали участие </a:t>
            </a:r>
            <a:r>
              <a:rPr lang="ru-RU" dirty="0" smtClean="0"/>
              <a:t>в </a:t>
            </a:r>
            <a:r>
              <a:rPr lang="ru-RU" dirty="0" err="1" smtClean="0"/>
              <a:t>вебинарах</a:t>
            </a:r>
            <a:r>
              <a:rPr lang="ru-RU" dirty="0" smtClean="0"/>
              <a:t> на </a:t>
            </a:r>
            <a:r>
              <a:rPr lang="ru-RU" dirty="0" smtClean="0"/>
              <a:t>Географическом диктанте, </a:t>
            </a:r>
            <a:r>
              <a:rPr lang="ru-RU" dirty="0" err="1" smtClean="0"/>
              <a:t>Этнографичеком</a:t>
            </a:r>
            <a:r>
              <a:rPr lang="ru-RU" dirty="0" smtClean="0"/>
              <a:t> диктанте за что получили сертификаты участников. Участвовали в </a:t>
            </a:r>
            <a:r>
              <a:rPr lang="ru-RU" dirty="0" smtClean="0"/>
              <a:t>различных очных и </a:t>
            </a:r>
            <a:r>
              <a:rPr lang="ru-RU" dirty="0" smtClean="0"/>
              <a:t>заочных конкурсах.</a:t>
            </a:r>
          </a:p>
          <a:p>
            <a:r>
              <a:rPr lang="ru-RU" dirty="0" smtClean="0"/>
              <a:t>За все сделанное и пройденное </a:t>
            </a:r>
            <a:r>
              <a:rPr lang="ru-RU" dirty="0" smtClean="0"/>
              <a:t>учителя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smtClean="0"/>
              <a:t>получили дипломы, </a:t>
            </a:r>
            <a:r>
              <a:rPr lang="ru-RU" dirty="0" err="1" smtClean="0"/>
              <a:t>грамоты,сертификаты</a:t>
            </a:r>
            <a:r>
              <a:rPr lang="ru-RU" dirty="0" smtClean="0"/>
              <a:t> и благодарности.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714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Рекомендации: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72409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1. Информировать  педагогов об изменениях в нормативном правовом и учебно-методическом обеспечении образовательного процесса.</a:t>
            </a:r>
          </a:p>
          <a:p>
            <a:r>
              <a:rPr lang="ru-RU" sz="1800" b="1" dirty="0" smtClean="0"/>
              <a:t>2. Изучать современные эффективные методики преподавания и адаптация их к реальным условиям преподавания.</a:t>
            </a:r>
          </a:p>
          <a:p>
            <a:r>
              <a:rPr lang="ru-RU" sz="1800" b="1" dirty="0" smtClean="0"/>
              <a:t>3. Обновить учебные и методические материалы с включением в них заданий по ЕНГ.</a:t>
            </a:r>
          </a:p>
          <a:p>
            <a:r>
              <a:rPr lang="ru-RU" sz="1800" b="1" dirty="0" smtClean="0"/>
              <a:t>4. Мониторинг профессиональной деятельности педагогов,  определение их профессиональных затруднений и оказание адресной практической помощи педагогам по повышению качества образования.</a:t>
            </a:r>
          </a:p>
          <a:p>
            <a:r>
              <a:rPr lang="ru-RU" sz="1800" b="1" dirty="0" smtClean="0"/>
              <a:t>5. Оптимизировать работу с одарёнными детьми, для успешного выступления на всех уровнях Всероссийских олимпиад школьников по географии, научно-практических конференциях. </a:t>
            </a:r>
          </a:p>
          <a:p>
            <a:r>
              <a:rPr lang="ru-RU" sz="1800" b="1" dirty="0" smtClean="0"/>
              <a:t>6.Совершенствовать  системы раннего выявления и поддержки способных и одаренных детей через индивидуальную работу, дифференцированное обучение, интегрированные уроки, внеклассные мероприятия.</a:t>
            </a:r>
          </a:p>
          <a:p>
            <a:r>
              <a:rPr lang="ru-RU" sz="1800" b="1" dirty="0" smtClean="0"/>
              <a:t>7.Разработать контрольно-оценочные материалы по предмету «география» с учетом ФГОС-21 и ЕНГ.</a:t>
            </a: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1995</TotalTime>
  <Words>495</Words>
  <Application>Microsoft Office PowerPoint</Application>
  <PresentationFormat>Экран (4:3)</PresentationFormat>
  <Paragraphs>67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Изящная</vt:lpstr>
      <vt:lpstr>           Отчёт о проделанной работе МО учителей географии за 2023-2024 учебный год Руководитель СеидоваП.А. </vt:lpstr>
      <vt:lpstr>Методическая тема ГМО:</vt:lpstr>
      <vt:lpstr>Тема работы МО:</vt:lpstr>
      <vt:lpstr>Слайд 4</vt:lpstr>
      <vt:lpstr>Количественный состав учителей географии на 2023-2024 уч. год</vt:lpstr>
      <vt:lpstr>           Работа ГМО учителей  в 2023-2024 учебном году осуществлялась по следующим направлениям:   </vt:lpstr>
      <vt:lpstr>Семинары, совещания, открытые уроки, мастер-классы, конкурсы профессионального мастерства</vt:lpstr>
      <vt:lpstr>Заседание №1 (СОШ№12) </vt:lpstr>
      <vt:lpstr>Международная образовательная акция «Географический диктант – 2023»</vt:lpstr>
      <vt:lpstr>Урок  «Лучшее из лучших» учитель касимова а.з. (Гим№1)</vt:lpstr>
      <vt:lpstr>Урок  «Лучшее из лучших» учитель самедова э.и. (сош№20)</vt:lpstr>
      <vt:lpstr>Заседание №2(СОШ№18)</vt:lpstr>
      <vt:lpstr>Слайд 13</vt:lpstr>
      <vt:lpstr>Заседание №3(СОШ№17)</vt:lpstr>
      <vt:lpstr>Слайд 15</vt:lpstr>
      <vt:lpstr>Семинар на тему: «Актуальные вопросы в рамках новой редакции в преподавании географии»</vt:lpstr>
      <vt:lpstr>Слайд 17</vt:lpstr>
      <vt:lpstr>Слайд 18</vt:lpstr>
      <vt:lpstr>Слайд 19</vt:lpstr>
      <vt:lpstr>1. Муниципальный конкурс «чудесные республики нашей страны»</vt:lpstr>
      <vt:lpstr>Слайд 21</vt:lpstr>
      <vt:lpstr>Слайд 22</vt:lpstr>
      <vt:lpstr>Слайд 23</vt:lpstr>
      <vt:lpstr> 1.  Всероссийские и муниципальные конкурсы и научно-практические конференции </vt:lpstr>
      <vt:lpstr>Победители олимпиады по республике.</vt:lpstr>
      <vt:lpstr>Слайд 26</vt:lpstr>
      <vt:lpstr> Рекомендации: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Вагиф</dc:creator>
  <cp:lastModifiedBy>Вагиф</cp:lastModifiedBy>
  <cp:revision>198</cp:revision>
  <dcterms:created xsi:type="dcterms:W3CDTF">2018-06-12T07:43:12Z</dcterms:created>
  <dcterms:modified xsi:type="dcterms:W3CDTF">2024-06-24T03:33:03Z</dcterms:modified>
</cp:coreProperties>
</file>