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3" r:id="rId1"/>
  </p:sldMasterIdLst>
  <p:notesMasterIdLst>
    <p:notesMasterId r:id="rId11"/>
  </p:notesMasterIdLst>
  <p:sldIdLst>
    <p:sldId id="256" r:id="rId2"/>
    <p:sldId id="257" r:id="rId3"/>
    <p:sldId id="262" r:id="rId4"/>
    <p:sldId id="259" r:id="rId5"/>
    <p:sldId id="260" r:id="rId6"/>
    <p:sldId id="261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E1FB81-A9DA-48AE-90BF-0F2CB3D547D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7B6FF9-AEDF-446A-AAE3-72D35FE156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9603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B6FF9-AEDF-446A-AAE3-72D35FE1569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4640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4361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39486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200363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177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2051365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70199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3600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876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1471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559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535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3117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9794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8348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1624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9446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ED23A-E9C6-469D-B2BE-D66E9BDF7B6E}" type="datetimeFigureOut">
              <a:rPr lang="ru-RU" smtClean="0"/>
              <a:pPr/>
              <a:t>22.05.2023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8E2D656-3ADA-4766-942C-F5E7830706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8175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  <p:sldLayoutId id="2147483925" r:id="rId12"/>
    <p:sldLayoutId id="2147483926" r:id="rId13"/>
    <p:sldLayoutId id="2147483927" r:id="rId14"/>
    <p:sldLayoutId id="2147483928" r:id="rId15"/>
    <p:sldLayoutId id="214748392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293541"/>
            <a:ext cx="8395216" cy="2757295"/>
          </a:xfrm>
        </p:spPr>
        <p:txBody>
          <a:bodyPr/>
          <a:lstStyle/>
          <a:p>
            <a:pPr algn="ctr"/>
            <a:r>
              <a:rPr lang="ru-RU" sz="2400" b="1" spc="-5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«Методическое сопровождение общеобразовательных организаций в условиях введения и реализации федеральных основных общеобразовательных программ»</a:t>
            </a:r>
            <a:br>
              <a:rPr lang="ru-RU" sz="2400" b="1" spc="-5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pc="-5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ФООП ООО: обновляем/изменяем ООП</a:t>
            </a:r>
            <a:br>
              <a:rPr lang="ru-RU" sz="2400" b="1" spc="-5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spc="-5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pc="-5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-5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Организационный</a:t>
            </a:r>
            <a:r>
              <a:rPr lang="ru-RU" sz="3200" b="1" spc="-45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-1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1207" y="4489862"/>
            <a:ext cx="7766936" cy="1096899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5706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Группа 62"/>
          <p:cNvGrpSpPr/>
          <p:nvPr/>
        </p:nvGrpSpPr>
        <p:grpSpPr>
          <a:xfrm>
            <a:off x="7235950" y="3243325"/>
            <a:ext cx="2473904" cy="2710406"/>
            <a:chOff x="5602234" y="3330956"/>
            <a:chExt cx="1639062" cy="1092327"/>
          </a:xfrm>
        </p:grpSpPr>
        <p:sp>
          <p:nvSpPr>
            <p:cNvPr id="64" name="object 28"/>
            <p:cNvSpPr/>
            <p:nvPr/>
          </p:nvSpPr>
          <p:spPr>
            <a:xfrm>
              <a:off x="5602234" y="3330956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1381378" y="0"/>
                  </a:moveTo>
                  <a:lnTo>
                    <a:pt x="93725" y="0"/>
                  </a:lnTo>
                  <a:lnTo>
                    <a:pt x="57221" y="7356"/>
                  </a:lnTo>
                  <a:lnTo>
                    <a:pt x="27432" y="27416"/>
                  </a:lnTo>
                  <a:lnTo>
                    <a:pt x="7358" y="57167"/>
                  </a:lnTo>
                  <a:lnTo>
                    <a:pt x="0" y="93599"/>
                  </a:lnTo>
                  <a:lnTo>
                    <a:pt x="0" y="843026"/>
                  </a:lnTo>
                  <a:lnTo>
                    <a:pt x="7358" y="879457"/>
                  </a:lnTo>
                  <a:lnTo>
                    <a:pt x="27432" y="909208"/>
                  </a:lnTo>
                  <a:lnTo>
                    <a:pt x="57221" y="929268"/>
                  </a:lnTo>
                  <a:lnTo>
                    <a:pt x="93725" y="936625"/>
                  </a:lnTo>
                  <a:lnTo>
                    <a:pt x="1381378" y="936625"/>
                  </a:lnTo>
                  <a:lnTo>
                    <a:pt x="1417883" y="929268"/>
                  </a:lnTo>
                  <a:lnTo>
                    <a:pt x="1447673" y="909208"/>
                  </a:lnTo>
                  <a:lnTo>
                    <a:pt x="1467746" y="879457"/>
                  </a:lnTo>
                  <a:lnTo>
                    <a:pt x="1475104" y="843026"/>
                  </a:lnTo>
                  <a:lnTo>
                    <a:pt x="1475104" y="93599"/>
                  </a:lnTo>
                  <a:lnTo>
                    <a:pt x="1467746" y="57167"/>
                  </a:lnTo>
                  <a:lnTo>
                    <a:pt x="1447673" y="27416"/>
                  </a:lnTo>
                  <a:lnTo>
                    <a:pt x="1417883" y="7356"/>
                  </a:lnTo>
                  <a:lnTo>
                    <a:pt x="1381378" y="0"/>
                  </a:lnTo>
                  <a:close/>
                </a:path>
              </a:pathLst>
            </a:custGeom>
            <a:solidFill>
              <a:srgbClr val="5253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29"/>
            <p:cNvSpPr/>
            <p:nvPr/>
          </p:nvSpPr>
          <p:spPr>
            <a:xfrm>
              <a:off x="5602234" y="3330956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0" y="93599"/>
                  </a:moveTo>
                  <a:lnTo>
                    <a:pt x="7358" y="57167"/>
                  </a:lnTo>
                  <a:lnTo>
                    <a:pt x="27432" y="27416"/>
                  </a:lnTo>
                  <a:lnTo>
                    <a:pt x="57221" y="7356"/>
                  </a:lnTo>
                  <a:lnTo>
                    <a:pt x="93725" y="0"/>
                  </a:lnTo>
                  <a:lnTo>
                    <a:pt x="1381378" y="0"/>
                  </a:lnTo>
                  <a:lnTo>
                    <a:pt x="1417883" y="7356"/>
                  </a:lnTo>
                  <a:lnTo>
                    <a:pt x="1447673" y="27416"/>
                  </a:lnTo>
                  <a:lnTo>
                    <a:pt x="1467746" y="57167"/>
                  </a:lnTo>
                  <a:lnTo>
                    <a:pt x="1475104" y="93599"/>
                  </a:lnTo>
                  <a:lnTo>
                    <a:pt x="1475104" y="843026"/>
                  </a:lnTo>
                  <a:lnTo>
                    <a:pt x="1467746" y="879457"/>
                  </a:lnTo>
                  <a:lnTo>
                    <a:pt x="1447673" y="909208"/>
                  </a:lnTo>
                  <a:lnTo>
                    <a:pt x="1417883" y="929268"/>
                  </a:lnTo>
                  <a:lnTo>
                    <a:pt x="1381378" y="936625"/>
                  </a:lnTo>
                  <a:lnTo>
                    <a:pt x="93725" y="936625"/>
                  </a:lnTo>
                  <a:lnTo>
                    <a:pt x="57221" y="929268"/>
                  </a:lnTo>
                  <a:lnTo>
                    <a:pt x="27432" y="909208"/>
                  </a:lnTo>
                  <a:lnTo>
                    <a:pt x="7358" y="879457"/>
                  </a:lnTo>
                  <a:lnTo>
                    <a:pt x="0" y="843026"/>
                  </a:lnTo>
                  <a:lnTo>
                    <a:pt x="0" y="93599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30"/>
            <p:cNvSpPr/>
            <p:nvPr/>
          </p:nvSpPr>
          <p:spPr>
            <a:xfrm>
              <a:off x="5766191" y="3486658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1381378" y="0"/>
                  </a:moveTo>
                  <a:lnTo>
                    <a:pt x="93599" y="0"/>
                  </a:lnTo>
                  <a:lnTo>
                    <a:pt x="57167" y="7356"/>
                  </a:lnTo>
                  <a:lnTo>
                    <a:pt x="27416" y="27416"/>
                  </a:lnTo>
                  <a:lnTo>
                    <a:pt x="7356" y="57167"/>
                  </a:lnTo>
                  <a:lnTo>
                    <a:pt x="0" y="93599"/>
                  </a:lnTo>
                  <a:lnTo>
                    <a:pt x="0" y="843026"/>
                  </a:lnTo>
                  <a:lnTo>
                    <a:pt x="7356" y="879457"/>
                  </a:lnTo>
                  <a:lnTo>
                    <a:pt x="27416" y="909208"/>
                  </a:lnTo>
                  <a:lnTo>
                    <a:pt x="57167" y="929268"/>
                  </a:lnTo>
                  <a:lnTo>
                    <a:pt x="93599" y="936625"/>
                  </a:lnTo>
                  <a:lnTo>
                    <a:pt x="1381378" y="936625"/>
                  </a:lnTo>
                  <a:lnTo>
                    <a:pt x="1417829" y="929268"/>
                  </a:lnTo>
                  <a:lnTo>
                    <a:pt x="1447625" y="909208"/>
                  </a:lnTo>
                  <a:lnTo>
                    <a:pt x="1467729" y="879457"/>
                  </a:lnTo>
                  <a:lnTo>
                    <a:pt x="1475104" y="843026"/>
                  </a:lnTo>
                  <a:lnTo>
                    <a:pt x="1475104" y="93599"/>
                  </a:lnTo>
                  <a:lnTo>
                    <a:pt x="1467729" y="57167"/>
                  </a:lnTo>
                  <a:lnTo>
                    <a:pt x="1447625" y="27416"/>
                  </a:lnTo>
                  <a:lnTo>
                    <a:pt x="1417829" y="7356"/>
                  </a:lnTo>
                  <a:lnTo>
                    <a:pt x="138137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31"/>
            <p:cNvSpPr/>
            <p:nvPr/>
          </p:nvSpPr>
          <p:spPr>
            <a:xfrm>
              <a:off x="5766191" y="3486658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0" y="93599"/>
                  </a:moveTo>
                  <a:lnTo>
                    <a:pt x="7356" y="57167"/>
                  </a:lnTo>
                  <a:lnTo>
                    <a:pt x="27416" y="27416"/>
                  </a:lnTo>
                  <a:lnTo>
                    <a:pt x="57167" y="7356"/>
                  </a:lnTo>
                  <a:lnTo>
                    <a:pt x="93599" y="0"/>
                  </a:lnTo>
                  <a:lnTo>
                    <a:pt x="1381378" y="0"/>
                  </a:lnTo>
                  <a:lnTo>
                    <a:pt x="1417829" y="7356"/>
                  </a:lnTo>
                  <a:lnTo>
                    <a:pt x="1447625" y="27416"/>
                  </a:lnTo>
                  <a:lnTo>
                    <a:pt x="1467729" y="57167"/>
                  </a:lnTo>
                  <a:lnTo>
                    <a:pt x="1475104" y="93599"/>
                  </a:lnTo>
                  <a:lnTo>
                    <a:pt x="1475104" y="843026"/>
                  </a:lnTo>
                  <a:lnTo>
                    <a:pt x="1467729" y="879457"/>
                  </a:lnTo>
                  <a:lnTo>
                    <a:pt x="1447625" y="909208"/>
                  </a:lnTo>
                  <a:lnTo>
                    <a:pt x="1417829" y="929268"/>
                  </a:lnTo>
                  <a:lnTo>
                    <a:pt x="1381378" y="936625"/>
                  </a:lnTo>
                  <a:lnTo>
                    <a:pt x="93599" y="936625"/>
                  </a:lnTo>
                  <a:lnTo>
                    <a:pt x="57167" y="929268"/>
                  </a:lnTo>
                  <a:lnTo>
                    <a:pt x="27416" y="909208"/>
                  </a:lnTo>
                  <a:lnTo>
                    <a:pt x="7356" y="879457"/>
                  </a:lnTo>
                  <a:lnTo>
                    <a:pt x="0" y="843026"/>
                  </a:lnTo>
                  <a:lnTo>
                    <a:pt x="0" y="93599"/>
                  </a:lnTo>
                  <a:close/>
                </a:path>
              </a:pathLst>
            </a:custGeom>
            <a:ln w="19050">
              <a:solidFill>
                <a:srgbClr val="5253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3" name="object 3"/>
          <p:cNvSpPr/>
          <p:nvPr/>
        </p:nvSpPr>
        <p:spPr>
          <a:xfrm>
            <a:off x="931047" y="2460560"/>
            <a:ext cx="10197870" cy="782765"/>
          </a:xfrm>
          <a:custGeom>
            <a:avLst/>
            <a:gdLst/>
            <a:ahLst/>
            <a:cxnLst/>
            <a:rect l="l" t="t" r="r" b="b"/>
            <a:pathLst>
              <a:path w="7211695" h="429260">
                <a:moveTo>
                  <a:pt x="3605745" y="0"/>
                </a:moveTo>
                <a:lnTo>
                  <a:pt x="3605745" y="292354"/>
                </a:lnTo>
                <a:lnTo>
                  <a:pt x="7211656" y="292354"/>
                </a:lnTo>
                <a:lnTo>
                  <a:pt x="7211656" y="429006"/>
                </a:lnTo>
              </a:path>
              <a:path w="7211695" h="429260">
                <a:moveTo>
                  <a:pt x="3605745" y="0"/>
                </a:moveTo>
                <a:lnTo>
                  <a:pt x="3605745" y="292354"/>
                </a:lnTo>
                <a:lnTo>
                  <a:pt x="5408764" y="292354"/>
                </a:lnTo>
                <a:lnTo>
                  <a:pt x="5408764" y="429006"/>
                </a:lnTo>
              </a:path>
              <a:path w="7211695" h="429260">
                <a:moveTo>
                  <a:pt x="3605745" y="0"/>
                </a:moveTo>
                <a:lnTo>
                  <a:pt x="3605745" y="429006"/>
                </a:lnTo>
              </a:path>
              <a:path w="7211695" h="429260">
                <a:moveTo>
                  <a:pt x="3605745" y="0"/>
                </a:moveTo>
                <a:lnTo>
                  <a:pt x="3605745" y="292354"/>
                </a:lnTo>
                <a:lnTo>
                  <a:pt x="1802853" y="292354"/>
                </a:lnTo>
                <a:lnTo>
                  <a:pt x="1802853" y="429006"/>
                </a:lnTo>
              </a:path>
              <a:path w="7211695" h="429260">
                <a:moveTo>
                  <a:pt x="3605745" y="0"/>
                </a:moveTo>
                <a:lnTo>
                  <a:pt x="3605745" y="292354"/>
                </a:lnTo>
                <a:lnTo>
                  <a:pt x="0" y="292354"/>
                </a:lnTo>
                <a:lnTo>
                  <a:pt x="0" y="429006"/>
                </a:lnTo>
              </a:path>
            </a:pathLst>
          </a:custGeom>
          <a:ln w="19050">
            <a:solidFill>
              <a:srgbClr val="40416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"/>
          <p:cNvSpPr/>
          <p:nvPr/>
        </p:nvSpPr>
        <p:spPr>
          <a:xfrm>
            <a:off x="4119288" y="1050554"/>
            <a:ext cx="4516120" cy="1137920"/>
          </a:xfrm>
          <a:custGeom>
            <a:avLst/>
            <a:gdLst/>
            <a:ahLst/>
            <a:cxnLst/>
            <a:rect l="l" t="t" r="r" b="b"/>
            <a:pathLst>
              <a:path w="4516120" h="1137920">
                <a:moveTo>
                  <a:pt x="4402201" y="0"/>
                </a:moveTo>
                <a:lnTo>
                  <a:pt x="113792" y="0"/>
                </a:lnTo>
                <a:lnTo>
                  <a:pt x="69490" y="8939"/>
                </a:lnTo>
                <a:lnTo>
                  <a:pt x="33321" y="33321"/>
                </a:lnTo>
                <a:lnTo>
                  <a:pt x="8939" y="69490"/>
                </a:lnTo>
                <a:lnTo>
                  <a:pt x="0" y="113791"/>
                </a:lnTo>
                <a:lnTo>
                  <a:pt x="0" y="1023874"/>
                </a:lnTo>
                <a:lnTo>
                  <a:pt x="8939" y="1068175"/>
                </a:lnTo>
                <a:lnTo>
                  <a:pt x="33321" y="1104344"/>
                </a:lnTo>
                <a:lnTo>
                  <a:pt x="69490" y="1128726"/>
                </a:lnTo>
                <a:lnTo>
                  <a:pt x="113792" y="1137665"/>
                </a:lnTo>
                <a:lnTo>
                  <a:pt x="4402201" y="1137665"/>
                </a:lnTo>
                <a:lnTo>
                  <a:pt x="4446502" y="1128726"/>
                </a:lnTo>
                <a:lnTo>
                  <a:pt x="4482671" y="1104344"/>
                </a:lnTo>
                <a:lnTo>
                  <a:pt x="4507053" y="1068175"/>
                </a:lnTo>
                <a:lnTo>
                  <a:pt x="4515993" y="1023874"/>
                </a:lnTo>
                <a:lnTo>
                  <a:pt x="4515993" y="113791"/>
                </a:lnTo>
                <a:lnTo>
                  <a:pt x="4507053" y="69490"/>
                </a:lnTo>
                <a:lnTo>
                  <a:pt x="4482671" y="33321"/>
                </a:lnTo>
                <a:lnTo>
                  <a:pt x="4446502" y="8939"/>
                </a:lnTo>
                <a:lnTo>
                  <a:pt x="4402201" y="0"/>
                </a:lnTo>
                <a:close/>
              </a:path>
            </a:pathLst>
          </a:custGeom>
          <a:solidFill>
            <a:srgbClr val="525389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9" name="Группа 78"/>
          <p:cNvGrpSpPr/>
          <p:nvPr/>
        </p:nvGrpSpPr>
        <p:grpSpPr>
          <a:xfrm>
            <a:off x="4119288" y="1030895"/>
            <a:ext cx="4679950" cy="1293622"/>
            <a:chOff x="2278860" y="1676400"/>
            <a:chExt cx="4679950" cy="1293622"/>
          </a:xfrm>
        </p:grpSpPr>
        <p:sp>
          <p:nvSpPr>
            <p:cNvPr id="45" name="object 5"/>
            <p:cNvSpPr/>
            <p:nvPr/>
          </p:nvSpPr>
          <p:spPr>
            <a:xfrm>
              <a:off x="2278860" y="1676400"/>
              <a:ext cx="4516120" cy="1137920"/>
            </a:xfrm>
            <a:custGeom>
              <a:avLst/>
              <a:gdLst/>
              <a:ahLst/>
              <a:cxnLst/>
              <a:rect l="l" t="t" r="r" b="b"/>
              <a:pathLst>
                <a:path w="4516120" h="1137920">
                  <a:moveTo>
                    <a:pt x="0" y="113791"/>
                  </a:moveTo>
                  <a:lnTo>
                    <a:pt x="8939" y="69490"/>
                  </a:lnTo>
                  <a:lnTo>
                    <a:pt x="33321" y="33321"/>
                  </a:lnTo>
                  <a:lnTo>
                    <a:pt x="69490" y="8939"/>
                  </a:lnTo>
                  <a:lnTo>
                    <a:pt x="113792" y="0"/>
                  </a:lnTo>
                  <a:lnTo>
                    <a:pt x="4402201" y="0"/>
                  </a:lnTo>
                  <a:lnTo>
                    <a:pt x="4446502" y="8939"/>
                  </a:lnTo>
                  <a:lnTo>
                    <a:pt x="4482671" y="33321"/>
                  </a:lnTo>
                  <a:lnTo>
                    <a:pt x="4507053" y="69490"/>
                  </a:lnTo>
                  <a:lnTo>
                    <a:pt x="4515993" y="113791"/>
                  </a:lnTo>
                  <a:lnTo>
                    <a:pt x="4515993" y="1023874"/>
                  </a:lnTo>
                  <a:lnTo>
                    <a:pt x="4507053" y="1068175"/>
                  </a:lnTo>
                  <a:lnTo>
                    <a:pt x="4482671" y="1104344"/>
                  </a:lnTo>
                  <a:lnTo>
                    <a:pt x="4446502" y="1128726"/>
                  </a:lnTo>
                  <a:lnTo>
                    <a:pt x="4402201" y="1137665"/>
                  </a:lnTo>
                  <a:lnTo>
                    <a:pt x="113792" y="1137665"/>
                  </a:lnTo>
                  <a:lnTo>
                    <a:pt x="69490" y="1128726"/>
                  </a:lnTo>
                  <a:lnTo>
                    <a:pt x="33321" y="1104344"/>
                  </a:lnTo>
                  <a:lnTo>
                    <a:pt x="8939" y="1068175"/>
                  </a:lnTo>
                  <a:lnTo>
                    <a:pt x="0" y="1023874"/>
                  </a:lnTo>
                  <a:lnTo>
                    <a:pt x="0" y="113791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6"/>
            <p:cNvSpPr/>
            <p:nvPr/>
          </p:nvSpPr>
          <p:spPr>
            <a:xfrm>
              <a:off x="2442690" y="1832102"/>
              <a:ext cx="4516120" cy="1137920"/>
            </a:xfrm>
            <a:custGeom>
              <a:avLst/>
              <a:gdLst/>
              <a:ahLst/>
              <a:cxnLst/>
              <a:rect l="l" t="t" r="r" b="b"/>
              <a:pathLst>
                <a:path w="4516120" h="1137920">
                  <a:moveTo>
                    <a:pt x="4402328" y="0"/>
                  </a:moveTo>
                  <a:lnTo>
                    <a:pt x="113792" y="0"/>
                  </a:lnTo>
                  <a:lnTo>
                    <a:pt x="69490" y="8939"/>
                  </a:lnTo>
                  <a:lnTo>
                    <a:pt x="33321" y="33321"/>
                  </a:lnTo>
                  <a:lnTo>
                    <a:pt x="8939" y="69490"/>
                  </a:lnTo>
                  <a:lnTo>
                    <a:pt x="0" y="113792"/>
                  </a:lnTo>
                  <a:lnTo>
                    <a:pt x="0" y="1023874"/>
                  </a:lnTo>
                  <a:lnTo>
                    <a:pt x="8939" y="1068175"/>
                  </a:lnTo>
                  <a:lnTo>
                    <a:pt x="33321" y="1104344"/>
                  </a:lnTo>
                  <a:lnTo>
                    <a:pt x="69490" y="1128726"/>
                  </a:lnTo>
                  <a:lnTo>
                    <a:pt x="113792" y="1137666"/>
                  </a:lnTo>
                  <a:lnTo>
                    <a:pt x="4402328" y="1137666"/>
                  </a:lnTo>
                  <a:lnTo>
                    <a:pt x="4446629" y="1128726"/>
                  </a:lnTo>
                  <a:lnTo>
                    <a:pt x="4482798" y="1104344"/>
                  </a:lnTo>
                  <a:lnTo>
                    <a:pt x="4507180" y="1068175"/>
                  </a:lnTo>
                  <a:lnTo>
                    <a:pt x="4516120" y="1023874"/>
                  </a:lnTo>
                  <a:lnTo>
                    <a:pt x="4516120" y="113792"/>
                  </a:lnTo>
                  <a:lnTo>
                    <a:pt x="4507180" y="69490"/>
                  </a:lnTo>
                  <a:lnTo>
                    <a:pt x="4482798" y="33321"/>
                  </a:lnTo>
                  <a:lnTo>
                    <a:pt x="4446629" y="8939"/>
                  </a:lnTo>
                  <a:lnTo>
                    <a:pt x="440232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7"/>
          <p:cNvSpPr/>
          <p:nvPr/>
        </p:nvSpPr>
        <p:spPr>
          <a:xfrm>
            <a:off x="4283118" y="1206256"/>
            <a:ext cx="4516120" cy="1137920"/>
          </a:xfrm>
          <a:custGeom>
            <a:avLst/>
            <a:gdLst/>
            <a:ahLst/>
            <a:cxnLst/>
            <a:rect l="l" t="t" r="r" b="b"/>
            <a:pathLst>
              <a:path w="4516120" h="1137920">
                <a:moveTo>
                  <a:pt x="0" y="113792"/>
                </a:moveTo>
                <a:lnTo>
                  <a:pt x="8939" y="69490"/>
                </a:lnTo>
                <a:lnTo>
                  <a:pt x="33321" y="33321"/>
                </a:lnTo>
                <a:lnTo>
                  <a:pt x="69490" y="8939"/>
                </a:lnTo>
                <a:lnTo>
                  <a:pt x="113792" y="0"/>
                </a:lnTo>
                <a:lnTo>
                  <a:pt x="4402328" y="0"/>
                </a:lnTo>
                <a:lnTo>
                  <a:pt x="4446629" y="8939"/>
                </a:lnTo>
                <a:lnTo>
                  <a:pt x="4482798" y="33321"/>
                </a:lnTo>
                <a:lnTo>
                  <a:pt x="4507180" y="69490"/>
                </a:lnTo>
                <a:lnTo>
                  <a:pt x="4516120" y="113792"/>
                </a:lnTo>
                <a:lnTo>
                  <a:pt x="4516120" y="1023874"/>
                </a:lnTo>
                <a:lnTo>
                  <a:pt x="4507180" y="1068175"/>
                </a:lnTo>
                <a:lnTo>
                  <a:pt x="4482798" y="1104344"/>
                </a:lnTo>
                <a:lnTo>
                  <a:pt x="4446629" y="1128726"/>
                </a:lnTo>
                <a:lnTo>
                  <a:pt x="4402328" y="1137666"/>
                </a:lnTo>
                <a:lnTo>
                  <a:pt x="113792" y="1137666"/>
                </a:lnTo>
                <a:lnTo>
                  <a:pt x="69490" y="1128726"/>
                </a:lnTo>
                <a:lnTo>
                  <a:pt x="33321" y="1104344"/>
                </a:lnTo>
                <a:lnTo>
                  <a:pt x="8939" y="1068175"/>
                </a:lnTo>
                <a:lnTo>
                  <a:pt x="0" y="1023874"/>
                </a:lnTo>
                <a:lnTo>
                  <a:pt x="0" y="113792"/>
                </a:lnTo>
                <a:close/>
              </a:path>
            </a:pathLst>
          </a:custGeom>
          <a:ln w="19049">
            <a:solidFill>
              <a:srgbClr val="5253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8" name="Группа 47"/>
          <p:cNvGrpSpPr/>
          <p:nvPr/>
        </p:nvGrpSpPr>
        <p:grpSpPr>
          <a:xfrm>
            <a:off x="-158709" y="3287140"/>
            <a:ext cx="2473821" cy="2710406"/>
            <a:chOff x="193537" y="3330956"/>
            <a:chExt cx="1639007" cy="1092327"/>
          </a:xfrm>
        </p:grpSpPr>
        <p:sp>
          <p:nvSpPr>
            <p:cNvPr id="49" name="object 10"/>
            <p:cNvSpPr/>
            <p:nvPr/>
          </p:nvSpPr>
          <p:spPr>
            <a:xfrm>
              <a:off x="193537" y="3330956"/>
              <a:ext cx="1475740" cy="936625"/>
            </a:xfrm>
            <a:custGeom>
              <a:avLst/>
              <a:gdLst/>
              <a:ahLst/>
              <a:cxnLst/>
              <a:rect l="l" t="t" r="r" b="b"/>
              <a:pathLst>
                <a:path w="1475740" h="936625">
                  <a:moveTo>
                    <a:pt x="1381400" y="0"/>
                  </a:moveTo>
                  <a:lnTo>
                    <a:pt x="93671" y="0"/>
                  </a:lnTo>
                  <a:lnTo>
                    <a:pt x="57207" y="7356"/>
                  </a:lnTo>
                  <a:lnTo>
                    <a:pt x="27433" y="27416"/>
                  </a:lnTo>
                  <a:lnTo>
                    <a:pt x="7360" y="57167"/>
                  </a:lnTo>
                  <a:lnTo>
                    <a:pt x="0" y="93599"/>
                  </a:lnTo>
                  <a:lnTo>
                    <a:pt x="0" y="843026"/>
                  </a:lnTo>
                  <a:lnTo>
                    <a:pt x="7360" y="879457"/>
                  </a:lnTo>
                  <a:lnTo>
                    <a:pt x="27433" y="909208"/>
                  </a:lnTo>
                  <a:lnTo>
                    <a:pt x="57207" y="929268"/>
                  </a:lnTo>
                  <a:lnTo>
                    <a:pt x="93671" y="936625"/>
                  </a:lnTo>
                  <a:lnTo>
                    <a:pt x="1381400" y="936625"/>
                  </a:lnTo>
                  <a:lnTo>
                    <a:pt x="1417905" y="929268"/>
                  </a:lnTo>
                  <a:lnTo>
                    <a:pt x="1447694" y="909208"/>
                  </a:lnTo>
                  <a:lnTo>
                    <a:pt x="1467768" y="879457"/>
                  </a:lnTo>
                  <a:lnTo>
                    <a:pt x="1475126" y="843026"/>
                  </a:lnTo>
                  <a:lnTo>
                    <a:pt x="1475126" y="93599"/>
                  </a:lnTo>
                  <a:lnTo>
                    <a:pt x="1467768" y="57167"/>
                  </a:lnTo>
                  <a:lnTo>
                    <a:pt x="1447694" y="27416"/>
                  </a:lnTo>
                  <a:lnTo>
                    <a:pt x="1417905" y="7356"/>
                  </a:lnTo>
                  <a:lnTo>
                    <a:pt x="1381400" y="0"/>
                  </a:lnTo>
                  <a:close/>
                </a:path>
              </a:pathLst>
            </a:custGeom>
            <a:solidFill>
              <a:srgbClr val="5253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11"/>
            <p:cNvSpPr/>
            <p:nvPr/>
          </p:nvSpPr>
          <p:spPr>
            <a:xfrm>
              <a:off x="193537" y="3330956"/>
              <a:ext cx="1475740" cy="936625"/>
            </a:xfrm>
            <a:custGeom>
              <a:avLst/>
              <a:gdLst/>
              <a:ahLst/>
              <a:cxnLst/>
              <a:rect l="l" t="t" r="r" b="b"/>
              <a:pathLst>
                <a:path w="1475740" h="936625">
                  <a:moveTo>
                    <a:pt x="0" y="93599"/>
                  </a:moveTo>
                  <a:lnTo>
                    <a:pt x="7360" y="57167"/>
                  </a:lnTo>
                  <a:lnTo>
                    <a:pt x="27433" y="27416"/>
                  </a:lnTo>
                  <a:lnTo>
                    <a:pt x="57207" y="7356"/>
                  </a:lnTo>
                  <a:lnTo>
                    <a:pt x="93671" y="0"/>
                  </a:lnTo>
                  <a:lnTo>
                    <a:pt x="1381400" y="0"/>
                  </a:lnTo>
                  <a:lnTo>
                    <a:pt x="1417905" y="7356"/>
                  </a:lnTo>
                  <a:lnTo>
                    <a:pt x="1447694" y="27416"/>
                  </a:lnTo>
                  <a:lnTo>
                    <a:pt x="1467768" y="57167"/>
                  </a:lnTo>
                  <a:lnTo>
                    <a:pt x="1475126" y="93599"/>
                  </a:lnTo>
                  <a:lnTo>
                    <a:pt x="1475126" y="843026"/>
                  </a:lnTo>
                  <a:lnTo>
                    <a:pt x="1467768" y="879457"/>
                  </a:lnTo>
                  <a:lnTo>
                    <a:pt x="1447694" y="909208"/>
                  </a:lnTo>
                  <a:lnTo>
                    <a:pt x="1417905" y="929268"/>
                  </a:lnTo>
                  <a:lnTo>
                    <a:pt x="1381400" y="936625"/>
                  </a:lnTo>
                  <a:lnTo>
                    <a:pt x="93671" y="936625"/>
                  </a:lnTo>
                  <a:lnTo>
                    <a:pt x="57207" y="929268"/>
                  </a:lnTo>
                  <a:lnTo>
                    <a:pt x="27433" y="909208"/>
                  </a:lnTo>
                  <a:lnTo>
                    <a:pt x="7360" y="879457"/>
                  </a:lnTo>
                  <a:lnTo>
                    <a:pt x="0" y="843026"/>
                  </a:lnTo>
                  <a:lnTo>
                    <a:pt x="0" y="93599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12"/>
            <p:cNvSpPr/>
            <p:nvPr/>
          </p:nvSpPr>
          <p:spPr>
            <a:xfrm>
              <a:off x="357439" y="3486658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5" h="936625">
                  <a:moveTo>
                    <a:pt x="1381455" y="0"/>
                  </a:moveTo>
                  <a:lnTo>
                    <a:pt x="93662" y="0"/>
                  </a:lnTo>
                  <a:lnTo>
                    <a:pt x="57205" y="7356"/>
                  </a:lnTo>
                  <a:lnTo>
                    <a:pt x="27433" y="27416"/>
                  </a:lnTo>
                  <a:lnTo>
                    <a:pt x="7360" y="57167"/>
                  </a:lnTo>
                  <a:lnTo>
                    <a:pt x="0" y="93599"/>
                  </a:lnTo>
                  <a:lnTo>
                    <a:pt x="0" y="843026"/>
                  </a:lnTo>
                  <a:lnTo>
                    <a:pt x="7360" y="879457"/>
                  </a:lnTo>
                  <a:lnTo>
                    <a:pt x="27433" y="909208"/>
                  </a:lnTo>
                  <a:lnTo>
                    <a:pt x="57205" y="929268"/>
                  </a:lnTo>
                  <a:lnTo>
                    <a:pt x="93662" y="936625"/>
                  </a:lnTo>
                  <a:lnTo>
                    <a:pt x="1381455" y="936625"/>
                  </a:lnTo>
                  <a:lnTo>
                    <a:pt x="1417886" y="929268"/>
                  </a:lnTo>
                  <a:lnTo>
                    <a:pt x="1447638" y="909208"/>
                  </a:lnTo>
                  <a:lnTo>
                    <a:pt x="1467698" y="879457"/>
                  </a:lnTo>
                  <a:lnTo>
                    <a:pt x="1475054" y="843026"/>
                  </a:lnTo>
                  <a:lnTo>
                    <a:pt x="1475054" y="93599"/>
                  </a:lnTo>
                  <a:lnTo>
                    <a:pt x="1467698" y="57167"/>
                  </a:lnTo>
                  <a:lnTo>
                    <a:pt x="1447638" y="27416"/>
                  </a:lnTo>
                  <a:lnTo>
                    <a:pt x="1417886" y="7356"/>
                  </a:lnTo>
                  <a:lnTo>
                    <a:pt x="1381455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13"/>
            <p:cNvSpPr/>
            <p:nvPr/>
          </p:nvSpPr>
          <p:spPr>
            <a:xfrm>
              <a:off x="357439" y="3486658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5" h="936625">
                  <a:moveTo>
                    <a:pt x="0" y="93599"/>
                  </a:moveTo>
                  <a:lnTo>
                    <a:pt x="7360" y="57167"/>
                  </a:lnTo>
                  <a:lnTo>
                    <a:pt x="27433" y="27416"/>
                  </a:lnTo>
                  <a:lnTo>
                    <a:pt x="57205" y="7356"/>
                  </a:lnTo>
                  <a:lnTo>
                    <a:pt x="93662" y="0"/>
                  </a:lnTo>
                  <a:lnTo>
                    <a:pt x="1381455" y="0"/>
                  </a:lnTo>
                  <a:lnTo>
                    <a:pt x="1417886" y="7356"/>
                  </a:lnTo>
                  <a:lnTo>
                    <a:pt x="1447638" y="27416"/>
                  </a:lnTo>
                  <a:lnTo>
                    <a:pt x="1467698" y="57167"/>
                  </a:lnTo>
                  <a:lnTo>
                    <a:pt x="1475054" y="93599"/>
                  </a:lnTo>
                  <a:lnTo>
                    <a:pt x="1475054" y="843026"/>
                  </a:lnTo>
                  <a:lnTo>
                    <a:pt x="1467698" y="879457"/>
                  </a:lnTo>
                  <a:lnTo>
                    <a:pt x="1447638" y="909208"/>
                  </a:lnTo>
                  <a:lnTo>
                    <a:pt x="1417886" y="929268"/>
                  </a:lnTo>
                  <a:lnTo>
                    <a:pt x="1381455" y="936625"/>
                  </a:lnTo>
                  <a:lnTo>
                    <a:pt x="93662" y="936625"/>
                  </a:lnTo>
                  <a:lnTo>
                    <a:pt x="57205" y="929268"/>
                  </a:lnTo>
                  <a:lnTo>
                    <a:pt x="27433" y="909208"/>
                  </a:lnTo>
                  <a:lnTo>
                    <a:pt x="7360" y="879457"/>
                  </a:lnTo>
                  <a:lnTo>
                    <a:pt x="0" y="843026"/>
                  </a:lnTo>
                  <a:lnTo>
                    <a:pt x="0" y="93599"/>
                  </a:lnTo>
                  <a:close/>
                </a:path>
              </a:pathLst>
            </a:custGeom>
            <a:ln w="19050">
              <a:solidFill>
                <a:srgbClr val="5253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2347653" y="3243325"/>
            <a:ext cx="2473712" cy="2710406"/>
            <a:chOff x="1996450" y="3330956"/>
            <a:chExt cx="1638935" cy="1092327"/>
          </a:xfrm>
        </p:grpSpPr>
        <p:sp>
          <p:nvSpPr>
            <p:cNvPr id="54" name="object 16"/>
            <p:cNvSpPr/>
            <p:nvPr/>
          </p:nvSpPr>
          <p:spPr>
            <a:xfrm>
              <a:off x="1996450" y="3330956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1381379" y="0"/>
                  </a:moveTo>
                  <a:lnTo>
                    <a:pt x="93599" y="0"/>
                  </a:lnTo>
                  <a:lnTo>
                    <a:pt x="57167" y="7356"/>
                  </a:lnTo>
                  <a:lnTo>
                    <a:pt x="27416" y="27416"/>
                  </a:lnTo>
                  <a:lnTo>
                    <a:pt x="7356" y="57167"/>
                  </a:lnTo>
                  <a:lnTo>
                    <a:pt x="0" y="93599"/>
                  </a:lnTo>
                  <a:lnTo>
                    <a:pt x="0" y="843026"/>
                  </a:lnTo>
                  <a:lnTo>
                    <a:pt x="7356" y="879457"/>
                  </a:lnTo>
                  <a:lnTo>
                    <a:pt x="27416" y="909208"/>
                  </a:lnTo>
                  <a:lnTo>
                    <a:pt x="57167" y="929268"/>
                  </a:lnTo>
                  <a:lnTo>
                    <a:pt x="93599" y="936625"/>
                  </a:lnTo>
                  <a:lnTo>
                    <a:pt x="1381379" y="936625"/>
                  </a:lnTo>
                  <a:lnTo>
                    <a:pt x="1417883" y="929268"/>
                  </a:lnTo>
                  <a:lnTo>
                    <a:pt x="1447673" y="909208"/>
                  </a:lnTo>
                  <a:lnTo>
                    <a:pt x="1467746" y="879457"/>
                  </a:lnTo>
                  <a:lnTo>
                    <a:pt x="1475105" y="843026"/>
                  </a:lnTo>
                  <a:lnTo>
                    <a:pt x="1475105" y="93599"/>
                  </a:lnTo>
                  <a:lnTo>
                    <a:pt x="1467746" y="57167"/>
                  </a:lnTo>
                  <a:lnTo>
                    <a:pt x="1447673" y="27416"/>
                  </a:lnTo>
                  <a:lnTo>
                    <a:pt x="1417883" y="7356"/>
                  </a:lnTo>
                  <a:lnTo>
                    <a:pt x="1381379" y="0"/>
                  </a:lnTo>
                  <a:close/>
                </a:path>
              </a:pathLst>
            </a:custGeom>
            <a:solidFill>
              <a:srgbClr val="5253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17"/>
            <p:cNvSpPr/>
            <p:nvPr/>
          </p:nvSpPr>
          <p:spPr>
            <a:xfrm>
              <a:off x="1996450" y="3330956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0" y="93599"/>
                  </a:moveTo>
                  <a:lnTo>
                    <a:pt x="7356" y="57167"/>
                  </a:lnTo>
                  <a:lnTo>
                    <a:pt x="27416" y="27416"/>
                  </a:lnTo>
                  <a:lnTo>
                    <a:pt x="57167" y="7356"/>
                  </a:lnTo>
                  <a:lnTo>
                    <a:pt x="93599" y="0"/>
                  </a:lnTo>
                  <a:lnTo>
                    <a:pt x="1381379" y="0"/>
                  </a:lnTo>
                  <a:lnTo>
                    <a:pt x="1417883" y="7356"/>
                  </a:lnTo>
                  <a:lnTo>
                    <a:pt x="1447673" y="27416"/>
                  </a:lnTo>
                  <a:lnTo>
                    <a:pt x="1467746" y="57167"/>
                  </a:lnTo>
                  <a:lnTo>
                    <a:pt x="1475105" y="93599"/>
                  </a:lnTo>
                  <a:lnTo>
                    <a:pt x="1475105" y="843026"/>
                  </a:lnTo>
                  <a:lnTo>
                    <a:pt x="1467746" y="879457"/>
                  </a:lnTo>
                  <a:lnTo>
                    <a:pt x="1447673" y="909208"/>
                  </a:lnTo>
                  <a:lnTo>
                    <a:pt x="1417883" y="929268"/>
                  </a:lnTo>
                  <a:lnTo>
                    <a:pt x="1381379" y="936625"/>
                  </a:lnTo>
                  <a:lnTo>
                    <a:pt x="93599" y="936625"/>
                  </a:lnTo>
                  <a:lnTo>
                    <a:pt x="57167" y="929268"/>
                  </a:lnTo>
                  <a:lnTo>
                    <a:pt x="27416" y="909208"/>
                  </a:lnTo>
                  <a:lnTo>
                    <a:pt x="7356" y="879457"/>
                  </a:lnTo>
                  <a:lnTo>
                    <a:pt x="0" y="843026"/>
                  </a:lnTo>
                  <a:lnTo>
                    <a:pt x="0" y="93599"/>
                  </a:lnTo>
                  <a:close/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18"/>
            <p:cNvSpPr/>
            <p:nvPr/>
          </p:nvSpPr>
          <p:spPr>
            <a:xfrm>
              <a:off x="2160280" y="3486658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1381506" y="0"/>
                  </a:moveTo>
                  <a:lnTo>
                    <a:pt x="93725" y="0"/>
                  </a:lnTo>
                  <a:lnTo>
                    <a:pt x="57275" y="7356"/>
                  </a:lnTo>
                  <a:lnTo>
                    <a:pt x="27479" y="27416"/>
                  </a:lnTo>
                  <a:lnTo>
                    <a:pt x="7375" y="57167"/>
                  </a:lnTo>
                  <a:lnTo>
                    <a:pt x="0" y="93599"/>
                  </a:lnTo>
                  <a:lnTo>
                    <a:pt x="0" y="843026"/>
                  </a:lnTo>
                  <a:lnTo>
                    <a:pt x="7375" y="879457"/>
                  </a:lnTo>
                  <a:lnTo>
                    <a:pt x="27479" y="909208"/>
                  </a:lnTo>
                  <a:lnTo>
                    <a:pt x="57275" y="929268"/>
                  </a:lnTo>
                  <a:lnTo>
                    <a:pt x="93725" y="936625"/>
                  </a:lnTo>
                  <a:lnTo>
                    <a:pt x="1381506" y="936625"/>
                  </a:lnTo>
                  <a:lnTo>
                    <a:pt x="1417937" y="929268"/>
                  </a:lnTo>
                  <a:lnTo>
                    <a:pt x="1447688" y="909208"/>
                  </a:lnTo>
                  <a:lnTo>
                    <a:pt x="1467748" y="879457"/>
                  </a:lnTo>
                  <a:lnTo>
                    <a:pt x="1475105" y="843026"/>
                  </a:lnTo>
                  <a:lnTo>
                    <a:pt x="1475105" y="93599"/>
                  </a:lnTo>
                  <a:lnTo>
                    <a:pt x="1467748" y="57167"/>
                  </a:lnTo>
                  <a:lnTo>
                    <a:pt x="1447688" y="27416"/>
                  </a:lnTo>
                  <a:lnTo>
                    <a:pt x="1417937" y="7356"/>
                  </a:lnTo>
                  <a:lnTo>
                    <a:pt x="1381506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ru-RU" sz="2400" b="1" spc="-5" dirty="0" smtClean="0">
                  <a:latin typeface="Times New Roman"/>
                  <a:cs typeface="Times New Roman"/>
                </a:rPr>
                <a:t>Федеральный календарный </a:t>
              </a:r>
              <a:r>
                <a:rPr lang="ru-RU" sz="2400" b="1" dirty="0" smtClean="0">
                  <a:latin typeface="Times New Roman"/>
                  <a:cs typeface="Times New Roman"/>
                </a:rPr>
                <a:t> </a:t>
              </a:r>
              <a:r>
                <a:rPr lang="ru-RU" sz="2400" b="1" spc="-5" dirty="0" smtClean="0">
                  <a:latin typeface="Times New Roman"/>
                  <a:cs typeface="Times New Roman"/>
                </a:rPr>
                <a:t>учебных</a:t>
              </a:r>
              <a:r>
                <a:rPr lang="ru-RU" sz="2400" b="1" spc="-50" dirty="0" smtClean="0">
                  <a:latin typeface="Times New Roman"/>
                  <a:cs typeface="Times New Roman"/>
                </a:rPr>
                <a:t> </a:t>
              </a:r>
              <a:r>
                <a:rPr lang="ru-RU" sz="2400" b="1" spc="-10" dirty="0" smtClean="0">
                  <a:latin typeface="Times New Roman"/>
                  <a:cs typeface="Times New Roman"/>
                </a:rPr>
                <a:t>график</a:t>
              </a:r>
              <a:endParaRPr lang="ru-RU" sz="2400" dirty="0" smtClean="0">
                <a:latin typeface="Times New Roman"/>
                <a:cs typeface="Times New Roman"/>
              </a:endParaRPr>
            </a:p>
            <a:p>
              <a:pPr algn="ctr"/>
              <a:endParaRPr/>
            </a:p>
          </p:txBody>
        </p:sp>
        <p:sp>
          <p:nvSpPr>
            <p:cNvPr id="57" name="object 19"/>
            <p:cNvSpPr/>
            <p:nvPr/>
          </p:nvSpPr>
          <p:spPr>
            <a:xfrm>
              <a:off x="2160280" y="3486658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0" y="93599"/>
                  </a:moveTo>
                  <a:lnTo>
                    <a:pt x="7375" y="57167"/>
                  </a:lnTo>
                  <a:lnTo>
                    <a:pt x="27479" y="27416"/>
                  </a:lnTo>
                  <a:lnTo>
                    <a:pt x="57275" y="7356"/>
                  </a:lnTo>
                  <a:lnTo>
                    <a:pt x="93725" y="0"/>
                  </a:lnTo>
                  <a:lnTo>
                    <a:pt x="1381506" y="0"/>
                  </a:lnTo>
                  <a:lnTo>
                    <a:pt x="1417937" y="7356"/>
                  </a:lnTo>
                  <a:lnTo>
                    <a:pt x="1447688" y="27416"/>
                  </a:lnTo>
                  <a:lnTo>
                    <a:pt x="1467748" y="57167"/>
                  </a:lnTo>
                  <a:lnTo>
                    <a:pt x="1475105" y="93599"/>
                  </a:lnTo>
                  <a:lnTo>
                    <a:pt x="1475105" y="843026"/>
                  </a:lnTo>
                  <a:lnTo>
                    <a:pt x="1467748" y="879457"/>
                  </a:lnTo>
                  <a:lnTo>
                    <a:pt x="1447688" y="909208"/>
                  </a:lnTo>
                  <a:lnTo>
                    <a:pt x="1417937" y="929268"/>
                  </a:lnTo>
                  <a:lnTo>
                    <a:pt x="1381506" y="936625"/>
                  </a:lnTo>
                  <a:lnTo>
                    <a:pt x="93725" y="936625"/>
                  </a:lnTo>
                  <a:lnTo>
                    <a:pt x="57275" y="929268"/>
                  </a:lnTo>
                  <a:lnTo>
                    <a:pt x="27479" y="909208"/>
                  </a:lnTo>
                  <a:lnTo>
                    <a:pt x="7375" y="879457"/>
                  </a:lnTo>
                  <a:lnTo>
                    <a:pt x="0" y="843026"/>
                  </a:lnTo>
                  <a:lnTo>
                    <a:pt x="0" y="93599"/>
                  </a:lnTo>
                  <a:close/>
                </a:path>
              </a:pathLst>
            </a:custGeom>
            <a:ln w="19050">
              <a:solidFill>
                <a:srgbClr val="5253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4891987" y="3259696"/>
            <a:ext cx="2473904" cy="2710406"/>
            <a:chOff x="3799343" y="3330956"/>
            <a:chExt cx="1639062" cy="1092327"/>
          </a:xfrm>
        </p:grpSpPr>
        <p:sp>
          <p:nvSpPr>
            <p:cNvPr id="59" name="object 22"/>
            <p:cNvSpPr/>
            <p:nvPr/>
          </p:nvSpPr>
          <p:spPr>
            <a:xfrm>
              <a:off x="3799343" y="3330956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1381378" y="0"/>
                  </a:moveTo>
                  <a:lnTo>
                    <a:pt x="93725" y="0"/>
                  </a:lnTo>
                  <a:lnTo>
                    <a:pt x="57221" y="7356"/>
                  </a:lnTo>
                  <a:lnTo>
                    <a:pt x="27431" y="27416"/>
                  </a:lnTo>
                  <a:lnTo>
                    <a:pt x="7358" y="57167"/>
                  </a:lnTo>
                  <a:lnTo>
                    <a:pt x="0" y="93599"/>
                  </a:lnTo>
                  <a:lnTo>
                    <a:pt x="0" y="843026"/>
                  </a:lnTo>
                  <a:lnTo>
                    <a:pt x="7358" y="879457"/>
                  </a:lnTo>
                  <a:lnTo>
                    <a:pt x="27431" y="909208"/>
                  </a:lnTo>
                  <a:lnTo>
                    <a:pt x="57221" y="929268"/>
                  </a:lnTo>
                  <a:lnTo>
                    <a:pt x="93725" y="936625"/>
                  </a:lnTo>
                  <a:lnTo>
                    <a:pt x="1381378" y="936625"/>
                  </a:lnTo>
                  <a:lnTo>
                    <a:pt x="1417883" y="929268"/>
                  </a:lnTo>
                  <a:lnTo>
                    <a:pt x="1447672" y="909208"/>
                  </a:lnTo>
                  <a:lnTo>
                    <a:pt x="1467746" y="879457"/>
                  </a:lnTo>
                  <a:lnTo>
                    <a:pt x="1475104" y="843026"/>
                  </a:lnTo>
                  <a:lnTo>
                    <a:pt x="1475104" y="93599"/>
                  </a:lnTo>
                  <a:lnTo>
                    <a:pt x="1467746" y="57167"/>
                  </a:lnTo>
                  <a:lnTo>
                    <a:pt x="1447672" y="27416"/>
                  </a:lnTo>
                  <a:lnTo>
                    <a:pt x="1417883" y="7356"/>
                  </a:lnTo>
                  <a:lnTo>
                    <a:pt x="1381378" y="0"/>
                  </a:lnTo>
                  <a:close/>
                </a:path>
              </a:pathLst>
            </a:custGeom>
            <a:solidFill>
              <a:srgbClr val="5253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23"/>
            <p:cNvSpPr/>
            <p:nvPr/>
          </p:nvSpPr>
          <p:spPr>
            <a:xfrm>
              <a:off x="3799343" y="3330956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0" y="93599"/>
                  </a:moveTo>
                  <a:lnTo>
                    <a:pt x="7358" y="57167"/>
                  </a:lnTo>
                  <a:lnTo>
                    <a:pt x="27431" y="27416"/>
                  </a:lnTo>
                  <a:lnTo>
                    <a:pt x="57221" y="7356"/>
                  </a:lnTo>
                  <a:lnTo>
                    <a:pt x="93725" y="0"/>
                  </a:lnTo>
                  <a:lnTo>
                    <a:pt x="1381378" y="0"/>
                  </a:lnTo>
                  <a:lnTo>
                    <a:pt x="1417883" y="7356"/>
                  </a:lnTo>
                  <a:lnTo>
                    <a:pt x="1447672" y="27416"/>
                  </a:lnTo>
                  <a:lnTo>
                    <a:pt x="1467746" y="57167"/>
                  </a:lnTo>
                  <a:lnTo>
                    <a:pt x="1475104" y="93599"/>
                  </a:lnTo>
                  <a:lnTo>
                    <a:pt x="1475104" y="843026"/>
                  </a:lnTo>
                  <a:lnTo>
                    <a:pt x="1467746" y="879457"/>
                  </a:lnTo>
                  <a:lnTo>
                    <a:pt x="1447672" y="909208"/>
                  </a:lnTo>
                  <a:lnTo>
                    <a:pt x="1417883" y="929268"/>
                  </a:lnTo>
                  <a:lnTo>
                    <a:pt x="1381378" y="936625"/>
                  </a:lnTo>
                  <a:lnTo>
                    <a:pt x="93725" y="936625"/>
                  </a:lnTo>
                  <a:lnTo>
                    <a:pt x="57221" y="929268"/>
                  </a:lnTo>
                  <a:lnTo>
                    <a:pt x="27431" y="909208"/>
                  </a:lnTo>
                  <a:lnTo>
                    <a:pt x="7358" y="879457"/>
                  </a:lnTo>
                  <a:lnTo>
                    <a:pt x="0" y="843026"/>
                  </a:lnTo>
                  <a:lnTo>
                    <a:pt x="0" y="93599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24"/>
            <p:cNvSpPr/>
            <p:nvPr/>
          </p:nvSpPr>
          <p:spPr>
            <a:xfrm>
              <a:off x="3963300" y="3486658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1381378" y="0"/>
                  </a:moveTo>
                  <a:lnTo>
                    <a:pt x="93599" y="0"/>
                  </a:lnTo>
                  <a:lnTo>
                    <a:pt x="57167" y="7356"/>
                  </a:lnTo>
                  <a:lnTo>
                    <a:pt x="27416" y="27416"/>
                  </a:lnTo>
                  <a:lnTo>
                    <a:pt x="7356" y="57167"/>
                  </a:lnTo>
                  <a:lnTo>
                    <a:pt x="0" y="93599"/>
                  </a:lnTo>
                  <a:lnTo>
                    <a:pt x="0" y="843026"/>
                  </a:lnTo>
                  <a:lnTo>
                    <a:pt x="7356" y="879457"/>
                  </a:lnTo>
                  <a:lnTo>
                    <a:pt x="27416" y="909208"/>
                  </a:lnTo>
                  <a:lnTo>
                    <a:pt x="57167" y="929268"/>
                  </a:lnTo>
                  <a:lnTo>
                    <a:pt x="93599" y="936625"/>
                  </a:lnTo>
                  <a:lnTo>
                    <a:pt x="1381378" y="936625"/>
                  </a:lnTo>
                  <a:lnTo>
                    <a:pt x="1417829" y="929268"/>
                  </a:lnTo>
                  <a:lnTo>
                    <a:pt x="1447625" y="909208"/>
                  </a:lnTo>
                  <a:lnTo>
                    <a:pt x="1467729" y="879457"/>
                  </a:lnTo>
                  <a:lnTo>
                    <a:pt x="1475105" y="843026"/>
                  </a:lnTo>
                  <a:lnTo>
                    <a:pt x="1475105" y="93599"/>
                  </a:lnTo>
                  <a:lnTo>
                    <a:pt x="1467729" y="57167"/>
                  </a:lnTo>
                  <a:lnTo>
                    <a:pt x="1447625" y="27416"/>
                  </a:lnTo>
                  <a:lnTo>
                    <a:pt x="1417829" y="7356"/>
                  </a:lnTo>
                  <a:lnTo>
                    <a:pt x="138137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ru-RU" sz="2400" b="1" dirty="0" smtClean="0">
                  <a:latin typeface="Times New Roman"/>
                  <a:cs typeface="Times New Roman"/>
                </a:rPr>
                <a:t>Федеральный план</a:t>
              </a:r>
              <a:r>
                <a:rPr lang="ru-RU" sz="2400" b="1" spc="-10" dirty="0" smtClean="0">
                  <a:latin typeface="Times New Roman"/>
                  <a:cs typeface="Times New Roman"/>
                </a:rPr>
                <a:t> </a:t>
              </a:r>
              <a:r>
                <a:rPr lang="ru-RU" sz="2400" b="1" dirty="0" smtClean="0">
                  <a:latin typeface="Times New Roman"/>
                  <a:cs typeface="Times New Roman"/>
                </a:rPr>
                <a:t>вн</a:t>
              </a:r>
              <a:r>
                <a:rPr lang="ru-RU" sz="2400" b="1" spc="-30" dirty="0" smtClean="0">
                  <a:latin typeface="Times New Roman"/>
                  <a:cs typeface="Times New Roman"/>
                </a:rPr>
                <a:t>е</a:t>
              </a:r>
              <a:r>
                <a:rPr lang="ru-RU" sz="2400" b="1" dirty="0" smtClean="0">
                  <a:latin typeface="Times New Roman"/>
                  <a:cs typeface="Times New Roman"/>
                </a:rPr>
                <a:t>ур</a:t>
              </a:r>
              <a:r>
                <a:rPr lang="ru-RU" sz="2400" b="1" spc="-40" dirty="0" smtClean="0">
                  <a:latin typeface="Times New Roman"/>
                  <a:cs typeface="Times New Roman"/>
                </a:rPr>
                <a:t>о</a:t>
              </a:r>
              <a:r>
                <a:rPr lang="ru-RU" sz="2400" b="1" spc="-5" dirty="0" smtClean="0">
                  <a:latin typeface="Times New Roman"/>
                  <a:cs typeface="Times New Roman"/>
                </a:rPr>
                <a:t>ч</a:t>
              </a:r>
              <a:r>
                <a:rPr lang="ru-RU" sz="2400" b="1" dirty="0" smtClean="0">
                  <a:latin typeface="Times New Roman"/>
                  <a:cs typeface="Times New Roman"/>
                </a:rPr>
                <a:t>ной  </a:t>
              </a:r>
              <a:r>
                <a:rPr lang="ru-RU" sz="2400" b="1" spc="-5" dirty="0" smtClean="0">
                  <a:latin typeface="Times New Roman"/>
                  <a:cs typeface="Times New Roman"/>
                </a:rPr>
                <a:t>деятельности</a:t>
              </a:r>
              <a:endParaRPr lang="ru-RU" sz="2400" dirty="0" smtClean="0">
                <a:latin typeface="Times New Roman"/>
                <a:cs typeface="Times New Roman"/>
              </a:endParaRPr>
            </a:p>
            <a:p>
              <a:endParaRPr/>
            </a:p>
          </p:txBody>
        </p:sp>
        <p:sp>
          <p:nvSpPr>
            <p:cNvPr id="62" name="object 25"/>
            <p:cNvSpPr/>
            <p:nvPr/>
          </p:nvSpPr>
          <p:spPr>
            <a:xfrm>
              <a:off x="3963300" y="3486658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0" y="93599"/>
                  </a:moveTo>
                  <a:lnTo>
                    <a:pt x="7356" y="57167"/>
                  </a:lnTo>
                  <a:lnTo>
                    <a:pt x="27416" y="27416"/>
                  </a:lnTo>
                  <a:lnTo>
                    <a:pt x="57167" y="7356"/>
                  </a:lnTo>
                  <a:lnTo>
                    <a:pt x="93599" y="0"/>
                  </a:lnTo>
                  <a:lnTo>
                    <a:pt x="1381378" y="0"/>
                  </a:lnTo>
                  <a:lnTo>
                    <a:pt x="1417829" y="7356"/>
                  </a:lnTo>
                  <a:lnTo>
                    <a:pt x="1447625" y="27416"/>
                  </a:lnTo>
                  <a:lnTo>
                    <a:pt x="1467729" y="57167"/>
                  </a:lnTo>
                  <a:lnTo>
                    <a:pt x="1475105" y="93599"/>
                  </a:lnTo>
                  <a:lnTo>
                    <a:pt x="1475105" y="843026"/>
                  </a:lnTo>
                  <a:lnTo>
                    <a:pt x="1467729" y="879457"/>
                  </a:lnTo>
                  <a:lnTo>
                    <a:pt x="1447625" y="909208"/>
                  </a:lnTo>
                  <a:lnTo>
                    <a:pt x="1417829" y="929268"/>
                  </a:lnTo>
                  <a:lnTo>
                    <a:pt x="1381378" y="936625"/>
                  </a:lnTo>
                  <a:lnTo>
                    <a:pt x="93599" y="936625"/>
                  </a:lnTo>
                  <a:lnTo>
                    <a:pt x="57167" y="929268"/>
                  </a:lnTo>
                  <a:lnTo>
                    <a:pt x="27416" y="909208"/>
                  </a:lnTo>
                  <a:lnTo>
                    <a:pt x="7356" y="879457"/>
                  </a:lnTo>
                  <a:lnTo>
                    <a:pt x="0" y="843026"/>
                  </a:lnTo>
                  <a:lnTo>
                    <a:pt x="0" y="93599"/>
                  </a:lnTo>
                  <a:close/>
                </a:path>
              </a:pathLst>
            </a:custGeom>
            <a:ln w="19049">
              <a:solidFill>
                <a:srgbClr val="5253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3" name="object 8"/>
          <p:cNvSpPr txBox="1">
            <a:spLocks/>
          </p:cNvSpPr>
          <p:nvPr/>
        </p:nvSpPr>
        <p:spPr>
          <a:xfrm>
            <a:off x="4548353" y="1262005"/>
            <a:ext cx="3928660" cy="875240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 algn="ctr">
              <a:spcBef>
                <a:spcPts val="105"/>
              </a:spcBef>
            </a:pPr>
            <a:r>
              <a:rPr lang="ru-RU" sz="2800" b="1" spc="-5" dirty="0" smtClean="0">
                <a:solidFill>
                  <a:srgbClr val="000000"/>
                </a:solidFill>
              </a:rPr>
              <a:t>Организационный</a:t>
            </a:r>
            <a:r>
              <a:rPr lang="ru-RU" sz="2800" b="1" spc="-45" dirty="0" smtClean="0">
                <a:solidFill>
                  <a:srgbClr val="000000"/>
                </a:solidFill>
              </a:rPr>
              <a:t> </a:t>
            </a:r>
            <a:r>
              <a:rPr lang="ru-RU" sz="2800" b="1" spc="-10" dirty="0" smtClean="0">
                <a:solidFill>
                  <a:srgbClr val="000000"/>
                </a:solidFill>
              </a:rPr>
              <a:t>раздел</a:t>
            </a:r>
            <a:endParaRPr lang="ru-RU" sz="2800" b="1" dirty="0"/>
          </a:p>
        </p:txBody>
      </p:sp>
      <p:sp>
        <p:nvSpPr>
          <p:cNvPr id="74" name="object 14"/>
          <p:cNvSpPr txBox="1"/>
          <p:nvPr/>
        </p:nvSpPr>
        <p:spPr>
          <a:xfrm>
            <a:off x="84586" y="3717435"/>
            <a:ext cx="2344300" cy="1128514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2700" marR="5080" indent="635" algn="ctr">
              <a:spcBef>
                <a:spcPts val="160"/>
              </a:spcBef>
            </a:pPr>
            <a:r>
              <a:rPr lang="ru-RU" sz="2400" b="1" spc="-5" dirty="0" smtClean="0">
                <a:latin typeface="Times New Roman" pitchFamily="18" charset="0"/>
                <a:cs typeface="Times New Roman" pitchFamily="18" charset="0"/>
              </a:rPr>
              <a:t>Федеральный </a:t>
            </a:r>
            <a:r>
              <a:rPr sz="2400" b="1" spc="-5" smtClean="0">
                <a:latin typeface="Times New Roman" pitchFamily="18" charset="0"/>
                <a:cs typeface="Times New Roman" pitchFamily="18" charset="0"/>
              </a:rPr>
              <a:t>учебный</a:t>
            </a:r>
            <a:r>
              <a:rPr sz="2400" b="1" spc="-6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5" dirty="0" err="1">
                <a:latin typeface="Times New Roman" pitchFamily="18" charset="0"/>
                <a:cs typeface="Times New Roman" pitchFamily="18" charset="0"/>
              </a:rPr>
              <a:t>план</a:t>
            </a:r>
            <a:r>
              <a:rPr sz="2400" b="1" spc="-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2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400" b="1" dirty="0" smtClean="0">
                <a:latin typeface="Times New Roman" pitchFamily="18" charset="0"/>
                <a:cs typeface="Times New Roman" pitchFamily="18" charset="0"/>
              </a:rPr>
              <a:t>ОО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object 32"/>
          <p:cNvSpPr txBox="1"/>
          <p:nvPr/>
        </p:nvSpPr>
        <p:spPr>
          <a:xfrm>
            <a:off x="7396003" y="3717435"/>
            <a:ext cx="2530378" cy="1871666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065" marR="5080" algn="ctr">
              <a:spcBef>
                <a:spcPts val="195"/>
              </a:spcBef>
            </a:pPr>
            <a:r>
              <a:rPr lang="ru-RU" sz="2400" b="1" spc="-5" dirty="0" smtClean="0">
                <a:latin typeface="Times New Roman" pitchFamily="18" charset="0"/>
                <a:cs typeface="Times New Roman" pitchFamily="18" charset="0"/>
              </a:rPr>
              <a:t>Федеральный </a:t>
            </a:r>
            <a:r>
              <a:rPr sz="2400" b="1" spc="-5" smtClean="0">
                <a:latin typeface="Times New Roman" pitchFamily="18" charset="0"/>
                <a:cs typeface="Times New Roman" pitchFamily="18" charset="0"/>
              </a:rPr>
              <a:t>календарный</a:t>
            </a:r>
            <a:r>
              <a:rPr sz="2400" b="1" spc="-65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5" dirty="0">
                <a:latin typeface="Times New Roman" pitchFamily="18" charset="0"/>
                <a:cs typeface="Times New Roman" pitchFamily="18" charset="0"/>
              </a:rPr>
              <a:t>план </a:t>
            </a:r>
            <a:r>
              <a:rPr sz="2400" b="1" spc="-28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5" dirty="0">
                <a:latin typeface="Times New Roman" pitchFamily="18" charset="0"/>
                <a:cs typeface="Times New Roman" pitchFamily="18" charset="0"/>
              </a:rPr>
              <a:t>воспитательной </a:t>
            </a:r>
            <a:r>
              <a:rPr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5" dirty="0">
                <a:latin typeface="Times New Roman" pitchFamily="18" charset="0"/>
                <a:cs typeface="Times New Roman" pitchFamily="18" charset="0"/>
              </a:rPr>
              <a:t>работы</a:t>
            </a:r>
            <a:endParaRPr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8076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4557" y="1028856"/>
            <a:ext cx="8951495" cy="4576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" marR="5080" algn="ctr">
              <a:lnSpc>
                <a:spcPct val="130000"/>
              </a:lnSpc>
              <a:spcBef>
                <a:spcPts val="100"/>
              </a:spcBef>
            </a:pPr>
            <a:r>
              <a:rPr lang="ru-RU" sz="2400" b="1" spc="-5" dirty="0" smtClean="0"/>
              <a:t>Календарный</a:t>
            </a:r>
            <a:r>
              <a:rPr lang="ru-RU" sz="2400" b="1" dirty="0" smtClean="0"/>
              <a:t> </a:t>
            </a:r>
            <a:r>
              <a:rPr lang="ru-RU" sz="2400" b="1" spc="-5" dirty="0" smtClean="0"/>
              <a:t>учебный</a:t>
            </a:r>
            <a:r>
              <a:rPr lang="ru-RU" sz="2400" b="1" dirty="0" smtClean="0"/>
              <a:t> график</a:t>
            </a:r>
            <a:r>
              <a:rPr lang="ru-RU" sz="2400" b="1" spc="5" dirty="0" smtClean="0"/>
              <a:t> </a:t>
            </a:r>
          </a:p>
          <a:p>
            <a:pPr marL="17145" marR="5080" algn="just">
              <a:lnSpc>
                <a:spcPct val="130000"/>
              </a:lnSpc>
              <a:spcBef>
                <a:spcPts val="100"/>
              </a:spcBef>
            </a:pP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определяет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10" dirty="0" smtClean="0">
                <a:latin typeface="Times New Roman" pitchFamily="18" charset="0"/>
                <a:cs typeface="Times New Roman" pitchFamily="18" charset="0"/>
              </a:rPr>
              <a:t>плановые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 перерывы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получении </a:t>
            </a:r>
            <a:r>
              <a:rPr lang="ru-RU" sz="2000" spc="-15" dirty="0" smtClean="0">
                <a:latin typeface="Times New Roman" pitchFamily="18" charset="0"/>
                <a:cs typeface="Times New Roman" pitchFamily="18" charset="0"/>
              </a:rPr>
              <a:t>основного  общего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000" spc="-15" dirty="0" smtClean="0">
                <a:latin typeface="Times New Roman" pitchFamily="18" charset="0"/>
                <a:cs typeface="Times New Roman" pitchFamily="18" charset="0"/>
              </a:rPr>
              <a:t>отдыха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иных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социальных </a:t>
            </a:r>
            <a:r>
              <a:rPr lang="ru-RU" sz="2000" spc="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целей</a:t>
            </a:r>
            <a:r>
              <a:rPr lang="ru-RU" sz="2000" spc="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(далее</a:t>
            </a:r>
            <a:r>
              <a:rPr lang="ru-RU" sz="2000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20" dirty="0" smtClean="0">
                <a:latin typeface="Times New Roman" pitchFamily="18" charset="0"/>
                <a:cs typeface="Times New Roman" pitchFamily="18" charset="0"/>
              </a:rPr>
              <a:t>каникулы):</a:t>
            </a:r>
          </a:p>
          <a:p>
            <a:pPr marL="268605" indent="-256540">
              <a:lnSpc>
                <a:spcPct val="100000"/>
              </a:lnSpc>
              <a:spcBef>
                <a:spcPts val="720"/>
              </a:spcBef>
              <a:buClr>
                <a:srgbClr val="9F4DA2"/>
              </a:buClr>
              <a:buFont typeface="Georgia"/>
              <a:buChar char="•"/>
              <a:tabLst>
                <a:tab pos="268605" algn="l"/>
                <a:tab pos="269240" algn="l"/>
              </a:tabLst>
            </a:pPr>
            <a:r>
              <a:rPr lang="ru-RU" sz="2000" spc="-15" dirty="0" smtClean="0">
                <a:latin typeface="Times New Roman" pitchFamily="18" charset="0"/>
                <a:cs typeface="Times New Roman" pitchFamily="18" charset="0"/>
              </a:rPr>
              <a:t>даты</a:t>
            </a:r>
            <a:r>
              <a:rPr lang="ru-RU" sz="2000" spc="-2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15" dirty="0" smtClean="0">
                <a:latin typeface="Times New Roman" pitchFamily="18" charset="0"/>
                <a:cs typeface="Times New Roman" pitchFamily="18" charset="0"/>
              </a:rPr>
              <a:t>начала</a:t>
            </a:r>
            <a:r>
              <a:rPr lang="ru-RU" sz="2000" spc="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10" dirty="0" smtClean="0">
                <a:latin typeface="Times New Roman" pitchFamily="18" charset="0"/>
                <a:cs typeface="Times New Roman" pitchFamily="18" charset="0"/>
              </a:rPr>
              <a:t>окончания</a:t>
            </a:r>
            <a:r>
              <a:rPr lang="ru-RU" sz="2000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10" dirty="0" smtClean="0">
                <a:latin typeface="Times New Roman" pitchFamily="18" charset="0"/>
                <a:cs typeface="Times New Roman" pitchFamily="18" charset="0"/>
              </a:rPr>
              <a:t>учебного </a:t>
            </a:r>
            <a:r>
              <a:rPr lang="ru-RU" sz="2000" spc="-25" dirty="0" smtClean="0">
                <a:latin typeface="Times New Roman" pitchFamily="18" charset="0"/>
                <a:cs typeface="Times New Roman" pitchFamily="18" charset="0"/>
              </a:rPr>
              <a:t>года;</a:t>
            </a:r>
          </a:p>
          <a:p>
            <a:pPr marL="268605" indent="-256540">
              <a:lnSpc>
                <a:spcPct val="100000"/>
              </a:lnSpc>
              <a:spcBef>
                <a:spcPts val="720"/>
              </a:spcBef>
              <a:buClr>
                <a:srgbClr val="9F4DA2"/>
              </a:buClr>
              <a:buFont typeface="Georgia"/>
              <a:buChar char="•"/>
              <a:tabLst>
                <a:tab pos="268605" algn="l"/>
                <a:tab pos="269240" algn="l"/>
              </a:tabLst>
            </a:pP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продолжительность</a:t>
            </a:r>
            <a:r>
              <a:rPr lang="ru-RU" sz="2000" spc="-10" dirty="0" smtClean="0">
                <a:latin typeface="Times New Roman" pitchFamily="18" charset="0"/>
                <a:cs typeface="Times New Roman" pitchFamily="18" charset="0"/>
              </a:rPr>
              <a:t> учебного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25" dirty="0" smtClean="0">
                <a:latin typeface="Times New Roman" pitchFamily="18" charset="0"/>
                <a:cs typeface="Times New Roman" pitchFamily="18" charset="0"/>
              </a:rPr>
              <a:t>года;</a:t>
            </a:r>
          </a:p>
          <a:p>
            <a:pPr marL="268605" indent="-256540">
              <a:lnSpc>
                <a:spcPct val="100000"/>
              </a:lnSpc>
              <a:spcBef>
                <a:spcPts val="720"/>
              </a:spcBef>
              <a:buClr>
                <a:srgbClr val="9F4DA2"/>
              </a:buClr>
              <a:buFont typeface="Georgia"/>
              <a:buChar char="•"/>
              <a:tabLst>
                <a:tab pos="268605" algn="l"/>
                <a:tab pos="269240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сроки</a:t>
            </a:r>
            <a:r>
              <a:rPr lang="ru-RU" sz="2000" spc="-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spc="-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продолжительность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25" dirty="0" smtClean="0">
                <a:latin typeface="Times New Roman" pitchFamily="18" charset="0"/>
                <a:cs typeface="Times New Roman" pitchFamily="18" charset="0"/>
              </a:rPr>
              <a:t>каникул;</a:t>
            </a:r>
          </a:p>
          <a:p>
            <a:pPr marL="268605" indent="-256540">
              <a:lnSpc>
                <a:spcPct val="100000"/>
              </a:lnSpc>
              <a:spcBef>
                <a:spcPts val="725"/>
              </a:spcBef>
              <a:buClr>
                <a:srgbClr val="9F4DA2"/>
              </a:buClr>
              <a:buFont typeface="Georgia"/>
              <a:buChar char="•"/>
              <a:tabLst>
                <a:tab pos="268605" algn="l"/>
                <a:tab pos="269240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сроки</a:t>
            </a:r>
            <a:r>
              <a:rPr lang="ru-RU" sz="2000" spc="-2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проведения </a:t>
            </a:r>
            <a:r>
              <a:rPr lang="ru-RU" sz="2000" spc="-10" dirty="0" smtClean="0">
                <a:latin typeface="Times New Roman" pitchFamily="18" charset="0"/>
                <a:cs typeface="Times New Roman" pitchFamily="18" charset="0"/>
              </a:rPr>
              <a:t>промежуточной</a:t>
            </a:r>
            <a:r>
              <a:rPr lang="ru-RU" sz="2000" spc="-4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аттестации.</a:t>
            </a:r>
          </a:p>
          <a:p>
            <a:pPr marL="17145" marR="5080" algn="just">
              <a:lnSpc>
                <a:spcPct val="130000"/>
              </a:lnSpc>
            </a:pP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Календарный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учебный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график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10" dirty="0" smtClean="0">
                <a:latin typeface="Times New Roman" pitchFamily="18" charset="0"/>
                <a:cs typeface="Times New Roman" pitchFamily="18" charset="0"/>
              </a:rPr>
              <a:t>разрабатывается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 Организацией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spc="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соответствии</a:t>
            </a:r>
            <a:r>
              <a:rPr lang="ru-RU" sz="2000" spc="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spc="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требованиями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ru-RU" sz="2000" spc="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организации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10" dirty="0" smtClean="0">
                <a:latin typeface="Times New Roman" pitchFamily="18" charset="0"/>
                <a:cs typeface="Times New Roman" pitchFamily="18" charset="0"/>
              </a:rPr>
              <a:t>образовательного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5" dirty="0" smtClean="0">
                <a:latin typeface="Times New Roman" pitchFamily="18" charset="0"/>
                <a:cs typeface="Times New Roman" pitchFamily="18" charset="0"/>
              </a:rPr>
              <a:t>процесса, </a:t>
            </a:r>
            <a:r>
              <a:rPr lang="ru-RU" sz="2000" spc="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предусмотренные</a:t>
            </a:r>
            <a:r>
              <a:rPr lang="ru-RU" sz="2000" spc="49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5" dirty="0" smtClean="0">
                <a:latin typeface="Times New Roman" pitchFamily="18" charset="0"/>
                <a:cs typeface="Times New Roman" pitchFamily="18" charset="0"/>
              </a:rPr>
              <a:t>Гигиеническими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pc="-15" dirty="0" smtClean="0">
                <a:latin typeface="Times New Roman" pitchFamily="18" charset="0"/>
                <a:cs typeface="Times New Roman" pitchFamily="18" charset="0"/>
              </a:rPr>
              <a:t>нормативами</a:t>
            </a:r>
            <a:r>
              <a:rPr lang="ru-RU" sz="2000" spc="-1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spc="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Санитарно- </a:t>
            </a:r>
            <a:r>
              <a:rPr lang="ru-RU" sz="2000" spc="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эпидемиологическими требованиями.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5309937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Продолжительность учебного года  ООО-34 недели 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Учебный год в ОО начинается 1 сентября 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Учебный год в ОО заканчивается 20 мая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9 классов окончание учебного года определяется ежегодно с расписанием ГИА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7878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Заголовок 3"/>
          <p:cNvGrpSpPr>
            <a:grpSpLocks noGrp="1"/>
          </p:cNvGrpSpPr>
          <p:nvPr/>
        </p:nvGrpSpPr>
        <p:grpSpPr>
          <a:xfrm>
            <a:off x="677863" y="609600"/>
            <a:ext cx="8596312" cy="1320800"/>
            <a:chOff x="2278860" y="1676400"/>
            <a:chExt cx="4679950" cy="1293622"/>
          </a:xfrm>
        </p:grpSpPr>
        <p:sp>
          <p:nvSpPr>
            <p:cNvPr id="5" name="object 5"/>
            <p:cNvSpPr/>
            <p:nvPr/>
          </p:nvSpPr>
          <p:spPr>
            <a:xfrm>
              <a:off x="2278860" y="1676400"/>
              <a:ext cx="4516120" cy="1137920"/>
            </a:xfrm>
            <a:custGeom>
              <a:avLst/>
              <a:gdLst/>
              <a:ahLst/>
              <a:cxnLst/>
              <a:rect l="l" t="t" r="r" b="b"/>
              <a:pathLst>
                <a:path w="4516120" h="1137920">
                  <a:moveTo>
                    <a:pt x="0" y="113791"/>
                  </a:moveTo>
                  <a:lnTo>
                    <a:pt x="8939" y="69490"/>
                  </a:lnTo>
                  <a:lnTo>
                    <a:pt x="33321" y="33321"/>
                  </a:lnTo>
                  <a:lnTo>
                    <a:pt x="69490" y="8939"/>
                  </a:lnTo>
                  <a:lnTo>
                    <a:pt x="113792" y="0"/>
                  </a:lnTo>
                  <a:lnTo>
                    <a:pt x="4402201" y="0"/>
                  </a:lnTo>
                  <a:lnTo>
                    <a:pt x="4446502" y="8939"/>
                  </a:lnTo>
                  <a:lnTo>
                    <a:pt x="4482671" y="33321"/>
                  </a:lnTo>
                  <a:lnTo>
                    <a:pt x="4507053" y="69490"/>
                  </a:lnTo>
                  <a:lnTo>
                    <a:pt x="4515993" y="113791"/>
                  </a:lnTo>
                  <a:lnTo>
                    <a:pt x="4515993" y="1023874"/>
                  </a:lnTo>
                  <a:lnTo>
                    <a:pt x="4507053" y="1068175"/>
                  </a:lnTo>
                  <a:lnTo>
                    <a:pt x="4482671" y="1104344"/>
                  </a:lnTo>
                  <a:lnTo>
                    <a:pt x="4446502" y="1128726"/>
                  </a:lnTo>
                  <a:lnTo>
                    <a:pt x="4402201" y="1137665"/>
                  </a:lnTo>
                  <a:lnTo>
                    <a:pt x="113792" y="1137665"/>
                  </a:lnTo>
                  <a:lnTo>
                    <a:pt x="69490" y="1128726"/>
                  </a:lnTo>
                  <a:lnTo>
                    <a:pt x="33321" y="1104344"/>
                  </a:lnTo>
                  <a:lnTo>
                    <a:pt x="8939" y="1068175"/>
                  </a:lnTo>
                  <a:lnTo>
                    <a:pt x="0" y="1023874"/>
                  </a:lnTo>
                  <a:lnTo>
                    <a:pt x="0" y="113791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442690" y="1832102"/>
              <a:ext cx="4516120" cy="1137920"/>
            </a:xfrm>
            <a:custGeom>
              <a:avLst/>
              <a:gdLst/>
              <a:ahLst/>
              <a:cxnLst/>
              <a:rect l="l" t="t" r="r" b="b"/>
              <a:pathLst>
                <a:path w="4516120" h="1137920">
                  <a:moveTo>
                    <a:pt x="4402328" y="0"/>
                  </a:moveTo>
                  <a:lnTo>
                    <a:pt x="113792" y="0"/>
                  </a:lnTo>
                  <a:lnTo>
                    <a:pt x="69490" y="8939"/>
                  </a:lnTo>
                  <a:lnTo>
                    <a:pt x="33321" y="33321"/>
                  </a:lnTo>
                  <a:lnTo>
                    <a:pt x="8939" y="69490"/>
                  </a:lnTo>
                  <a:lnTo>
                    <a:pt x="0" y="113792"/>
                  </a:lnTo>
                  <a:lnTo>
                    <a:pt x="0" y="1023874"/>
                  </a:lnTo>
                  <a:lnTo>
                    <a:pt x="8939" y="1068175"/>
                  </a:lnTo>
                  <a:lnTo>
                    <a:pt x="33321" y="1104344"/>
                  </a:lnTo>
                  <a:lnTo>
                    <a:pt x="69490" y="1128726"/>
                  </a:lnTo>
                  <a:lnTo>
                    <a:pt x="113792" y="1137666"/>
                  </a:lnTo>
                  <a:lnTo>
                    <a:pt x="4402328" y="1137666"/>
                  </a:lnTo>
                  <a:lnTo>
                    <a:pt x="4446629" y="1128726"/>
                  </a:lnTo>
                  <a:lnTo>
                    <a:pt x="4482798" y="1104344"/>
                  </a:lnTo>
                  <a:lnTo>
                    <a:pt x="4507180" y="1068175"/>
                  </a:lnTo>
                  <a:lnTo>
                    <a:pt x="4516120" y="1023874"/>
                  </a:lnTo>
                  <a:lnTo>
                    <a:pt x="4516120" y="113792"/>
                  </a:lnTo>
                  <a:lnTo>
                    <a:pt x="4507180" y="69490"/>
                  </a:lnTo>
                  <a:lnTo>
                    <a:pt x="4482798" y="33321"/>
                  </a:lnTo>
                  <a:lnTo>
                    <a:pt x="4446629" y="8939"/>
                  </a:lnTo>
                  <a:lnTo>
                    <a:pt x="440232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Содержимое 6"/>
          <p:cNvGrpSpPr>
            <a:grpSpLocks noGrp="1"/>
          </p:cNvGrpSpPr>
          <p:nvPr/>
        </p:nvGrpSpPr>
        <p:grpSpPr>
          <a:xfrm>
            <a:off x="689894" y="2100430"/>
            <a:ext cx="8596312" cy="3881437"/>
            <a:chOff x="2278860" y="1676400"/>
            <a:chExt cx="4679950" cy="1293622"/>
          </a:xfrm>
        </p:grpSpPr>
        <p:sp>
          <p:nvSpPr>
            <p:cNvPr id="8" name="object 5"/>
            <p:cNvSpPr/>
            <p:nvPr/>
          </p:nvSpPr>
          <p:spPr>
            <a:xfrm>
              <a:off x="2278860" y="1676400"/>
              <a:ext cx="4516120" cy="1137920"/>
            </a:xfrm>
            <a:custGeom>
              <a:avLst/>
              <a:gdLst/>
              <a:ahLst/>
              <a:cxnLst/>
              <a:rect l="l" t="t" r="r" b="b"/>
              <a:pathLst>
                <a:path w="4516120" h="1137920">
                  <a:moveTo>
                    <a:pt x="0" y="113791"/>
                  </a:moveTo>
                  <a:lnTo>
                    <a:pt x="8939" y="69490"/>
                  </a:lnTo>
                  <a:lnTo>
                    <a:pt x="33321" y="33321"/>
                  </a:lnTo>
                  <a:lnTo>
                    <a:pt x="69490" y="8939"/>
                  </a:lnTo>
                  <a:lnTo>
                    <a:pt x="113792" y="0"/>
                  </a:lnTo>
                  <a:lnTo>
                    <a:pt x="4402201" y="0"/>
                  </a:lnTo>
                  <a:lnTo>
                    <a:pt x="4446502" y="8939"/>
                  </a:lnTo>
                  <a:lnTo>
                    <a:pt x="4482671" y="33321"/>
                  </a:lnTo>
                  <a:lnTo>
                    <a:pt x="4507053" y="69490"/>
                  </a:lnTo>
                  <a:lnTo>
                    <a:pt x="4515993" y="113791"/>
                  </a:lnTo>
                  <a:lnTo>
                    <a:pt x="4515993" y="1023874"/>
                  </a:lnTo>
                  <a:lnTo>
                    <a:pt x="4507053" y="1068175"/>
                  </a:lnTo>
                  <a:lnTo>
                    <a:pt x="4482671" y="1104344"/>
                  </a:lnTo>
                  <a:lnTo>
                    <a:pt x="4446502" y="1128726"/>
                  </a:lnTo>
                  <a:lnTo>
                    <a:pt x="4402201" y="1137665"/>
                  </a:lnTo>
                  <a:lnTo>
                    <a:pt x="113792" y="1137665"/>
                  </a:lnTo>
                  <a:lnTo>
                    <a:pt x="69490" y="1128726"/>
                  </a:lnTo>
                  <a:lnTo>
                    <a:pt x="33321" y="1104344"/>
                  </a:lnTo>
                  <a:lnTo>
                    <a:pt x="8939" y="1068175"/>
                  </a:lnTo>
                  <a:lnTo>
                    <a:pt x="0" y="1023874"/>
                  </a:lnTo>
                  <a:lnTo>
                    <a:pt x="0" y="113791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6"/>
            <p:cNvSpPr/>
            <p:nvPr/>
          </p:nvSpPr>
          <p:spPr>
            <a:xfrm>
              <a:off x="2442690" y="1832102"/>
              <a:ext cx="4516120" cy="1137920"/>
            </a:xfrm>
            <a:custGeom>
              <a:avLst/>
              <a:gdLst/>
              <a:ahLst/>
              <a:cxnLst/>
              <a:rect l="l" t="t" r="r" b="b"/>
              <a:pathLst>
                <a:path w="4516120" h="1137920">
                  <a:moveTo>
                    <a:pt x="4402328" y="0"/>
                  </a:moveTo>
                  <a:lnTo>
                    <a:pt x="113792" y="0"/>
                  </a:lnTo>
                  <a:lnTo>
                    <a:pt x="69490" y="8939"/>
                  </a:lnTo>
                  <a:lnTo>
                    <a:pt x="33321" y="33321"/>
                  </a:lnTo>
                  <a:lnTo>
                    <a:pt x="8939" y="69490"/>
                  </a:lnTo>
                  <a:lnTo>
                    <a:pt x="0" y="113792"/>
                  </a:lnTo>
                  <a:lnTo>
                    <a:pt x="0" y="1023874"/>
                  </a:lnTo>
                  <a:lnTo>
                    <a:pt x="8939" y="1068175"/>
                  </a:lnTo>
                  <a:lnTo>
                    <a:pt x="33321" y="1104344"/>
                  </a:lnTo>
                  <a:lnTo>
                    <a:pt x="69490" y="1128726"/>
                  </a:lnTo>
                  <a:lnTo>
                    <a:pt x="113792" y="1137666"/>
                  </a:lnTo>
                  <a:lnTo>
                    <a:pt x="4402328" y="1137666"/>
                  </a:lnTo>
                  <a:lnTo>
                    <a:pt x="4446629" y="1128726"/>
                  </a:lnTo>
                  <a:lnTo>
                    <a:pt x="4482798" y="1104344"/>
                  </a:lnTo>
                  <a:lnTo>
                    <a:pt x="4507180" y="1068175"/>
                  </a:lnTo>
                  <a:lnTo>
                    <a:pt x="4516120" y="1023874"/>
                  </a:lnTo>
                  <a:lnTo>
                    <a:pt x="4516120" y="113792"/>
                  </a:lnTo>
                  <a:lnTo>
                    <a:pt x="4507180" y="69490"/>
                  </a:lnTo>
                  <a:lnTo>
                    <a:pt x="4482798" y="33321"/>
                  </a:lnTo>
                  <a:lnTo>
                    <a:pt x="4446629" y="8939"/>
                  </a:lnTo>
                  <a:lnTo>
                    <a:pt x="440232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7235950" y="3243325"/>
            <a:ext cx="2473904" cy="2710406"/>
            <a:chOff x="5602234" y="3330956"/>
            <a:chExt cx="1639062" cy="1092327"/>
          </a:xfrm>
        </p:grpSpPr>
        <p:sp>
          <p:nvSpPr>
            <p:cNvPr id="11" name="object 28"/>
            <p:cNvSpPr/>
            <p:nvPr/>
          </p:nvSpPr>
          <p:spPr>
            <a:xfrm>
              <a:off x="5602234" y="3330956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1381378" y="0"/>
                  </a:moveTo>
                  <a:lnTo>
                    <a:pt x="93725" y="0"/>
                  </a:lnTo>
                  <a:lnTo>
                    <a:pt x="57221" y="7356"/>
                  </a:lnTo>
                  <a:lnTo>
                    <a:pt x="27432" y="27416"/>
                  </a:lnTo>
                  <a:lnTo>
                    <a:pt x="7358" y="57167"/>
                  </a:lnTo>
                  <a:lnTo>
                    <a:pt x="0" y="93599"/>
                  </a:lnTo>
                  <a:lnTo>
                    <a:pt x="0" y="843026"/>
                  </a:lnTo>
                  <a:lnTo>
                    <a:pt x="7358" y="879457"/>
                  </a:lnTo>
                  <a:lnTo>
                    <a:pt x="27432" y="909208"/>
                  </a:lnTo>
                  <a:lnTo>
                    <a:pt x="57221" y="929268"/>
                  </a:lnTo>
                  <a:lnTo>
                    <a:pt x="93725" y="936625"/>
                  </a:lnTo>
                  <a:lnTo>
                    <a:pt x="1381378" y="936625"/>
                  </a:lnTo>
                  <a:lnTo>
                    <a:pt x="1417883" y="929268"/>
                  </a:lnTo>
                  <a:lnTo>
                    <a:pt x="1447673" y="909208"/>
                  </a:lnTo>
                  <a:lnTo>
                    <a:pt x="1467746" y="879457"/>
                  </a:lnTo>
                  <a:lnTo>
                    <a:pt x="1475104" y="843026"/>
                  </a:lnTo>
                  <a:lnTo>
                    <a:pt x="1475104" y="93599"/>
                  </a:lnTo>
                  <a:lnTo>
                    <a:pt x="1467746" y="57167"/>
                  </a:lnTo>
                  <a:lnTo>
                    <a:pt x="1447673" y="27416"/>
                  </a:lnTo>
                  <a:lnTo>
                    <a:pt x="1417883" y="7356"/>
                  </a:lnTo>
                  <a:lnTo>
                    <a:pt x="1381378" y="0"/>
                  </a:lnTo>
                  <a:close/>
                </a:path>
              </a:pathLst>
            </a:custGeom>
            <a:solidFill>
              <a:srgbClr val="5253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29"/>
            <p:cNvSpPr/>
            <p:nvPr/>
          </p:nvSpPr>
          <p:spPr>
            <a:xfrm>
              <a:off x="5602234" y="3330956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0" y="93599"/>
                  </a:moveTo>
                  <a:lnTo>
                    <a:pt x="7358" y="57167"/>
                  </a:lnTo>
                  <a:lnTo>
                    <a:pt x="27432" y="27416"/>
                  </a:lnTo>
                  <a:lnTo>
                    <a:pt x="57221" y="7356"/>
                  </a:lnTo>
                  <a:lnTo>
                    <a:pt x="93725" y="0"/>
                  </a:lnTo>
                  <a:lnTo>
                    <a:pt x="1381378" y="0"/>
                  </a:lnTo>
                  <a:lnTo>
                    <a:pt x="1417883" y="7356"/>
                  </a:lnTo>
                  <a:lnTo>
                    <a:pt x="1447673" y="27416"/>
                  </a:lnTo>
                  <a:lnTo>
                    <a:pt x="1467746" y="57167"/>
                  </a:lnTo>
                  <a:lnTo>
                    <a:pt x="1475104" y="93599"/>
                  </a:lnTo>
                  <a:lnTo>
                    <a:pt x="1475104" y="843026"/>
                  </a:lnTo>
                  <a:lnTo>
                    <a:pt x="1467746" y="879457"/>
                  </a:lnTo>
                  <a:lnTo>
                    <a:pt x="1447673" y="909208"/>
                  </a:lnTo>
                  <a:lnTo>
                    <a:pt x="1417883" y="929268"/>
                  </a:lnTo>
                  <a:lnTo>
                    <a:pt x="1381378" y="936625"/>
                  </a:lnTo>
                  <a:lnTo>
                    <a:pt x="93725" y="936625"/>
                  </a:lnTo>
                  <a:lnTo>
                    <a:pt x="57221" y="929268"/>
                  </a:lnTo>
                  <a:lnTo>
                    <a:pt x="27432" y="909208"/>
                  </a:lnTo>
                  <a:lnTo>
                    <a:pt x="7358" y="879457"/>
                  </a:lnTo>
                  <a:lnTo>
                    <a:pt x="0" y="843026"/>
                  </a:lnTo>
                  <a:lnTo>
                    <a:pt x="0" y="93599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30"/>
            <p:cNvSpPr/>
            <p:nvPr/>
          </p:nvSpPr>
          <p:spPr>
            <a:xfrm>
              <a:off x="5654591" y="3428472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1381378" y="0"/>
                  </a:moveTo>
                  <a:lnTo>
                    <a:pt x="93599" y="0"/>
                  </a:lnTo>
                  <a:lnTo>
                    <a:pt x="57167" y="7356"/>
                  </a:lnTo>
                  <a:lnTo>
                    <a:pt x="27416" y="27416"/>
                  </a:lnTo>
                  <a:lnTo>
                    <a:pt x="7356" y="57167"/>
                  </a:lnTo>
                  <a:lnTo>
                    <a:pt x="0" y="93599"/>
                  </a:lnTo>
                  <a:lnTo>
                    <a:pt x="0" y="843026"/>
                  </a:lnTo>
                  <a:lnTo>
                    <a:pt x="7356" y="879457"/>
                  </a:lnTo>
                  <a:lnTo>
                    <a:pt x="27416" y="909208"/>
                  </a:lnTo>
                  <a:lnTo>
                    <a:pt x="57167" y="929268"/>
                  </a:lnTo>
                  <a:lnTo>
                    <a:pt x="93599" y="936625"/>
                  </a:lnTo>
                  <a:lnTo>
                    <a:pt x="1381378" y="936625"/>
                  </a:lnTo>
                  <a:lnTo>
                    <a:pt x="1417829" y="929268"/>
                  </a:lnTo>
                  <a:lnTo>
                    <a:pt x="1447625" y="909208"/>
                  </a:lnTo>
                  <a:lnTo>
                    <a:pt x="1467729" y="879457"/>
                  </a:lnTo>
                  <a:lnTo>
                    <a:pt x="1475104" y="843026"/>
                  </a:lnTo>
                  <a:lnTo>
                    <a:pt x="1475104" y="93599"/>
                  </a:lnTo>
                  <a:lnTo>
                    <a:pt x="1467729" y="57167"/>
                  </a:lnTo>
                  <a:lnTo>
                    <a:pt x="1447625" y="27416"/>
                  </a:lnTo>
                  <a:lnTo>
                    <a:pt x="1417829" y="7356"/>
                  </a:lnTo>
                  <a:lnTo>
                    <a:pt x="138137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r>
                <a:rPr lang="ru-RU" sz="1600" dirty="0" smtClean="0"/>
                <a:t>            </a:t>
              </a:r>
            </a:p>
            <a:p>
              <a:pPr algn="ctr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IV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четверть</a:t>
              </a:r>
            </a:p>
            <a:p>
              <a:pPr algn="ctr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С 25.03.24-20.05.24</a:t>
              </a:r>
            </a:p>
            <a:p>
              <a:pPr algn="ctr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(8 учебных недель)</a:t>
              </a:r>
            </a:p>
            <a:p>
              <a:pPr algn="ctr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По окончании учебного года (летние каникулы)-  не менее 8 недель</a:t>
              </a:r>
            </a:p>
            <a:p>
              <a:pPr algn="ctr"/>
              <a:endParaRPr lang="ru-RU" sz="1600" dirty="0" smtClean="0"/>
            </a:p>
            <a:p>
              <a:pPr algn="ctr"/>
              <a:r>
                <a:rPr lang="ru-RU" sz="1600" dirty="0" smtClean="0"/>
                <a:t> </a:t>
              </a:r>
              <a:endParaRPr sz="1600"/>
            </a:p>
          </p:txBody>
        </p:sp>
        <p:sp>
          <p:nvSpPr>
            <p:cNvPr id="14" name="object 31"/>
            <p:cNvSpPr/>
            <p:nvPr/>
          </p:nvSpPr>
          <p:spPr>
            <a:xfrm>
              <a:off x="5766191" y="3486658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0" y="93599"/>
                  </a:moveTo>
                  <a:lnTo>
                    <a:pt x="7356" y="57167"/>
                  </a:lnTo>
                  <a:lnTo>
                    <a:pt x="27416" y="27416"/>
                  </a:lnTo>
                  <a:lnTo>
                    <a:pt x="57167" y="7356"/>
                  </a:lnTo>
                  <a:lnTo>
                    <a:pt x="93599" y="0"/>
                  </a:lnTo>
                  <a:lnTo>
                    <a:pt x="1381378" y="0"/>
                  </a:lnTo>
                  <a:lnTo>
                    <a:pt x="1417829" y="7356"/>
                  </a:lnTo>
                  <a:lnTo>
                    <a:pt x="1447625" y="27416"/>
                  </a:lnTo>
                  <a:lnTo>
                    <a:pt x="1467729" y="57167"/>
                  </a:lnTo>
                  <a:lnTo>
                    <a:pt x="1475104" y="93599"/>
                  </a:lnTo>
                  <a:lnTo>
                    <a:pt x="1475104" y="843026"/>
                  </a:lnTo>
                  <a:lnTo>
                    <a:pt x="1467729" y="879457"/>
                  </a:lnTo>
                  <a:lnTo>
                    <a:pt x="1447625" y="909208"/>
                  </a:lnTo>
                  <a:lnTo>
                    <a:pt x="1417829" y="929268"/>
                  </a:lnTo>
                  <a:lnTo>
                    <a:pt x="1381378" y="936625"/>
                  </a:lnTo>
                  <a:lnTo>
                    <a:pt x="93599" y="936625"/>
                  </a:lnTo>
                  <a:lnTo>
                    <a:pt x="57167" y="929268"/>
                  </a:lnTo>
                  <a:lnTo>
                    <a:pt x="27416" y="909208"/>
                  </a:lnTo>
                  <a:lnTo>
                    <a:pt x="7356" y="879457"/>
                  </a:lnTo>
                  <a:lnTo>
                    <a:pt x="0" y="843026"/>
                  </a:lnTo>
                  <a:lnTo>
                    <a:pt x="0" y="93599"/>
                  </a:lnTo>
                  <a:close/>
                </a:path>
              </a:pathLst>
            </a:custGeom>
            <a:ln w="19050">
              <a:solidFill>
                <a:srgbClr val="5253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3"/>
          <p:cNvSpPr/>
          <p:nvPr/>
        </p:nvSpPr>
        <p:spPr>
          <a:xfrm>
            <a:off x="931047" y="2460560"/>
            <a:ext cx="10197870" cy="782765"/>
          </a:xfrm>
          <a:custGeom>
            <a:avLst/>
            <a:gdLst/>
            <a:ahLst/>
            <a:cxnLst/>
            <a:rect l="l" t="t" r="r" b="b"/>
            <a:pathLst>
              <a:path w="7211695" h="429260">
                <a:moveTo>
                  <a:pt x="3605745" y="0"/>
                </a:moveTo>
                <a:lnTo>
                  <a:pt x="3605745" y="292354"/>
                </a:lnTo>
                <a:lnTo>
                  <a:pt x="7211656" y="292354"/>
                </a:lnTo>
                <a:lnTo>
                  <a:pt x="7211656" y="429006"/>
                </a:lnTo>
              </a:path>
              <a:path w="7211695" h="429260">
                <a:moveTo>
                  <a:pt x="3605745" y="0"/>
                </a:moveTo>
                <a:lnTo>
                  <a:pt x="3605745" y="292354"/>
                </a:lnTo>
                <a:lnTo>
                  <a:pt x="5408764" y="292354"/>
                </a:lnTo>
                <a:lnTo>
                  <a:pt x="5408764" y="429006"/>
                </a:lnTo>
              </a:path>
              <a:path w="7211695" h="429260">
                <a:moveTo>
                  <a:pt x="3605745" y="0"/>
                </a:moveTo>
                <a:lnTo>
                  <a:pt x="3605745" y="429006"/>
                </a:lnTo>
              </a:path>
              <a:path w="7211695" h="429260">
                <a:moveTo>
                  <a:pt x="3605745" y="0"/>
                </a:moveTo>
                <a:lnTo>
                  <a:pt x="3605745" y="292354"/>
                </a:lnTo>
                <a:lnTo>
                  <a:pt x="1802853" y="292354"/>
                </a:lnTo>
                <a:lnTo>
                  <a:pt x="1802853" y="429006"/>
                </a:lnTo>
              </a:path>
              <a:path w="7211695" h="429260">
                <a:moveTo>
                  <a:pt x="3605745" y="0"/>
                </a:moveTo>
                <a:lnTo>
                  <a:pt x="3605745" y="292354"/>
                </a:lnTo>
                <a:lnTo>
                  <a:pt x="0" y="292354"/>
                </a:lnTo>
                <a:lnTo>
                  <a:pt x="0" y="429006"/>
                </a:lnTo>
              </a:path>
            </a:pathLst>
          </a:custGeom>
          <a:ln w="19050">
            <a:solidFill>
              <a:srgbClr val="40416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4"/>
          <p:cNvSpPr/>
          <p:nvPr/>
        </p:nvSpPr>
        <p:spPr>
          <a:xfrm>
            <a:off x="4119288" y="1050554"/>
            <a:ext cx="4516120" cy="1137920"/>
          </a:xfrm>
          <a:custGeom>
            <a:avLst/>
            <a:gdLst/>
            <a:ahLst/>
            <a:cxnLst/>
            <a:rect l="l" t="t" r="r" b="b"/>
            <a:pathLst>
              <a:path w="4516120" h="1137920">
                <a:moveTo>
                  <a:pt x="4402201" y="0"/>
                </a:moveTo>
                <a:lnTo>
                  <a:pt x="113792" y="0"/>
                </a:lnTo>
                <a:lnTo>
                  <a:pt x="69490" y="8939"/>
                </a:lnTo>
                <a:lnTo>
                  <a:pt x="33321" y="33321"/>
                </a:lnTo>
                <a:lnTo>
                  <a:pt x="8939" y="69490"/>
                </a:lnTo>
                <a:lnTo>
                  <a:pt x="0" y="113791"/>
                </a:lnTo>
                <a:lnTo>
                  <a:pt x="0" y="1023874"/>
                </a:lnTo>
                <a:lnTo>
                  <a:pt x="8939" y="1068175"/>
                </a:lnTo>
                <a:lnTo>
                  <a:pt x="33321" y="1104344"/>
                </a:lnTo>
                <a:lnTo>
                  <a:pt x="69490" y="1128726"/>
                </a:lnTo>
                <a:lnTo>
                  <a:pt x="113792" y="1137665"/>
                </a:lnTo>
                <a:lnTo>
                  <a:pt x="4402201" y="1137665"/>
                </a:lnTo>
                <a:lnTo>
                  <a:pt x="4446502" y="1128726"/>
                </a:lnTo>
                <a:lnTo>
                  <a:pt x="4482671" y="1104344"/>
                </a:lnTo>
                <a:lnTo>
                  <a:pt x="4507053" y="1068175"/>
                </a:lnTo>
                <a:lnTo>
                  <a:pt x="4515993" y="1023874"/>
                </a:lnTo>
                <a:lnTo>
                  <a:pt x="4515993" y="113791"/>
                </a:lnTo>
                <a:lnTo>
                  <a:pt x="4507053" y="69490"/>
                </a:lnTo>
                <a:lnTo>
                  <a:pt x="4482671" y="33321"/>
                </a:lnTo>
                <a:lnTo>
                  <a:pt x="4446502" y="8939"/>
                </a:lnTo>
                <a:lnTo>
                  <a:pt x="4402201" y="0"/>
                </a:lnTo>
                <a:close/>
              </a:path>
            </a:pathLst>
          </a:custGeom>
          <a:solidFill>
            <a:srgbClr val="525389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Группа 16"/>
          <p:cNvGrpSpPr/>
          <p:nvPr/>
        </p:nvGrpSpPr>
        <p:grpSpPr>
          <a:xfrm>
            <a:off x="4119288" y="1030895"/>
            <a:ext cx="4679950" cy="1293622"/>
            <a:chOff x="2278860" y="1676400"/>
            <a:chExt cx="4679950" cy="1293622"/>
          </a:xfrm>
        </p:grpSpPr>
        <p:sp>
          <p:nvSpPr>
            <p:cNvPr id="18" name="object 5"/>
            <p:cNvSpPr/>
            <p:nvPr/>
          </p:nvSpPr>
          <p:spPr>
            <a:xfrm>
              <a:off x="2278860" y="1676400"/>
              <a:ext cx="4516120" cy="1137920"/>
            </a:xfrm>
            <a:custGeom>
              <a:avLst/>
              <a:gdLst/>
              <a:ahLst/>
              <a:cxnLst/>
              <a:rect l="l" t="t" r="r" b="b"/>
              <a:pathLst>
                <a:path w="4516120" h="1137920">
                  <a:moveTo>
                    <a:pt x="0" y="113791"/>
                  </a:moveTo>
                  <a:lnTo>
                    <a:pt x="8939" y="69490"/>
                  </a:lnTo>
                  <a:lnTo>
                    <a:pt x="33321" y="33321"/>
                  </a:lnTo>
                  <a:lnTo>
                    <a:pt x="69490" y="8939"/>
                  </a:lnTo>
                  <a:lnTo>
                    <a:pt x="113792" y="0"/>
                  </a:lnTo>
                  <a:lnTo>
                    <a:pt x="4402201" y="0"/>
                  </a:lnTo>
                  <a:lnTo>
                    <a:pt x="4446502" y="8939"/>
                  </a:lnTo>
                  <a:lnTo>
                    <a:pt x="4482671" y="33321"/>
                  </a:lnTo>
                  <a:lnTo>
                    <a:pt x="4507053" y="69490"/>
                  </a:lnTo>
                  <a:lnTo>
                    <a:pt x="4515993" y="113791"/>
                  </a:lnTo>
                  <a:lnTo>
                    <a:pt x="4515993" y="1023874"/>
                  </a:lnTo>
                  <a:lnTo>
                    <a:pt x="4507053" y="1068175"/>
                  </a:lnTo>
                  <a:lnTo>
                    <a:pt x="4482671" y="1104344"/>
                  </a:lnTo>
                  <a:lnTo>
                    <a:pt x="4446502" y="1128726"/>
                  </a:lnTo>
                  <a:lnTo>
                    <a:pt x="4402201" y="1137665"/>
                  </a:lnTo>
                  <a:lnTo>
                    <a:pt x="113792" y="1137665"/>
                  </a:lnTo>
                  <a:lnTo>
                    <a:pt x="69490" y="1128726"/>
                  </a:lnTo>
                  <a:lnTo>
                    <a:pt x="33321" y="1104344"/>
                  </a:lnTo>
                  <a:lnTo>
                    <a:pt x="8939" y="1068175"/>
                  </a:lnTo>
                  <a:lnTo>
                    <a:pt x="0" y="1023874"/>
                  </a:lnTo>
                  <a:lnTo>
                    <a:pt x="0" y="113791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6"/>
            <p:cNvSpPr/>
            <p:nvPr/>
          </p:nvSpPr>
          <p:spPr>
            <a:xfrm>
              <a:off x="2442690" y="1832102"/>
              <a:ext cx="4516120" cy="1137920"/>
            </a:xfrm>
            <a:custGeom>
              <a:avLst/>
              <a:gdLst/>
              <a:ahLst/>
              <a:cxnLst/>
              <a:rect l="l" t="t" r="r" b="b"/>
              <a:pathLst>
                <a:path w="4516120" h="1137920">
                  <a:moveTo>
                    <a:pt x="4402328" y="0"/>
                  </a:moveTo>
                  <a:lnTo>
                    <a:pt x="113792" y="0"/>
                  </a:lnTo>
                  <a:lnTo>
                    <a:pt x="69490" y="8939"/>
                  </a:lnTo>
                  <a:lnTo>
                    <a:pt x="33321" y="33321"/>
                  </a:lnTo>
                  <a:lnTo>
                    <a:pt x="8939" y="69490"/>
                  </a:lnTo>
                  <a:lnTo>
                    <a:pt x="0" y="113792"/>
                  </a:lnTo>
                  <a:lnTo>
                    <a:pt x="0" y="1023874"/>
                  </a:lnTo>
                  <a:lnTo>
                    <a:pt x="8939" y="1068175"/>
                  </a:lnTo>
                  <a:lnTo>
                    <a:pt x="33321" y="1104344"/>
                  </a:lnTo>
                  <a:lnTo>
                    <a:pt x="69490" y="1128726"/>
                  </a:lnTo>
                  <a:lnTo>
                    <a:pt x="113792" y="1137666"/>
                  </a:lnTo>
                  <a:lnTo>
                    <a:pt x="4402328" y="1137666"/>
                  </a:lnTo>
                  <a:lnTo>
                    <a:pt x="4446629" y="1128726"/>
                  </a:lnTo>
                  <a:lnTo>
                    <a:pt x="4482798" y="1104344"/>
                  </a:lnTo>
                  <a:lnTo>
                    <a:pt x="4507180" y="1068175"/>
                  </a:lnTo>
                  <a:lnTo>
                    <a:pt x="4516120" y="1023874"/>
                  </a:lnTo>
                  <a:lnTo>
                    <a:pt x="4516120" y="113792"/>
                  </a:lnTo>
                  <a:lnTo>
                    <a:pt x="4507180" y="69490"/>
                  </a:lnTo>
                  <a:lnTo>
                    <a:pt x="4482798" y="33321"/>
                  </a:lnTo>
                  <a:lnTo>
                    <a:pt x="4446629" y="8939"/>
                  </a:lnTo>
                  <a:lnTo>
                    <a:pt x="440232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7"/>
          <p:cNvSpPr/>
          <p:nvPr/>
        </p:nvSpPr>
        <p:spPr>
          <a:xfrm>
            <a:off x="4283118" y="1206256"/>
            <a:ext cx="4516120" cy="1137920"/>
          </a:xfrm>
          <a:custGeom>
            <a:avLst/>
            <a:gdLst/>
            <a:ahLst/>
            <a:cxnLst/>
            <a:rect l="l" t="t" r="r" b="b"/>
            <a:pathLst>
              <a:path w="4516120" h="1137920">
                <a:moveTo>
                  <a:pt x="0" y="113792"/>
                </a:moveTo>
                <a:lnTo>
                  <a:pt x="8939" y="69490"/>
                </a:lnTo>
                <a:lnTo>
                  <a:pt x="33321" y="33321"/>
                </a:lnTo>
                <a:lnTo>
                  <a:pt x="69490" y="8939"/>
                </a:lnTo>
                <a:lnTo>
                  <a:pt x="113792" y="0"/>
                </a:lnTo>
                <a:lnTo>
                  <a:pt x="4402328" y="0"/>
                </a:lnTo>
                <a:lnTo>
                  <a:pt x="4446629" y="8939"/>
                </a:lnTo>
                <a:lnTo>
                  <a:pt x="4482798" y="33321"/>
                </a:lnTo>
                <a:lnTo>
                  <a:pt x="4507180" y="69490"/>
                </a:lnTo>
                <a:lnTo>
                  <a:pt x="4516120" y="113792"/>
                </a:lnTo>
                <a:lnTo>
                  <a:pt x="4516120" y="1023874"/>
                </a:lnTo>
                <a:lnTo>
                  <a:pt x="4507180" y="1068175"/>
                </a:lnTo>
                <a:lnTo>
                  <a:pt x="4482798" y="1104344"/>
                </a:lnTo>
                <a:lnTo>
                  <a:pt x="4446629" y="1128726"/>
                </a:lnTo>
                <a:lnTo>
                  <a:pt x="4402328" y="1137666"/>
                </a:lnTo>
                <a:lnTo>
                  <a:pt x="113792" y="1137666"/>
                </a:lnTo>
                <a:lnTo>
                  <a:pt x="69490" y="1128726"/>
                </a:lnTo>
                <a:lnTo>
                  <a:pt x="33321" y="1104344"/>
                </a:lnTo>
                <a:lnTo>
                  <a:pt x="8939" y="1068175"/>
                </a:lnTo>
                <a:lnTo>
                  <a:pt x="0" y="1023874"/>
                </a:lnTo>
                <a:lnTo>
                  <a:pt x="0" y="113792"/>
                </a:lnTo>
                <a:close/>
              </a:path>
            </a:pathLst>
          </a:custGeom>
          <a:ln w="19049">
            <a:solidFill>
              <a:srgbClr val="5253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1" name="Группа 20"/>
          <p:cNvGrpSpPr/>
          <p:nvPr/>
        </p:nvGrpSpPr>
        <p:grpSpPr>
          <a:xfrm>
            <a:off x="2347653" y="3243325"/>
            <a:ext cx="2473712" cy="2710406"/>
            <a:chOff x="1996450" y="3330956"/>
            <a:chExt cx="1638935" cy="1092327"/>
          </a:xfrm>
        </p:grpSpPr>
        <p:sp>
          <p:nvSpPr>
            <p:cNvPr id="22" name="object 16"/>
            <p:cNvSpPr/>
            <p:nvPr/>
          </p:nvSpPr>
          <p:spPr>
            <a:xfrm>
              <a:off x="1996450" y="3330956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1381379" y="0"/>
                  </a:moveTo>
                  <a:lnTo>
                    <a:pt x="93599" y="0"/>
                  </a:lnTo>
                  <a:lnTo>
                    <a:pt x="57167" y="7356"/>
                  </a:lnTo>
                  <a:lnTo>
                    <a:pt x="27416" y="27416"/>
                  </a:lnTo>
                  <a:lnTo>
                    <a:pt x="7356" y="57167"/>
                  </a:lnTo>
                  <a:lnTo>
                    <a:pt x="0" y="93599"/>
                  </a:lnTo>
                  <a:lnTo>
                    <a:pt x="0" y="843026"/>
                  </a:lnTo>
                  <a:lnTo>
                    <a:pt x="7356" y="879457"/>
                  </a:lnTo>
                  <a:lnTo>
                    <a:pt x="27416" y="909208"/>
                  </a:lnTo>
                  <a:lnTo>
                    <a:pt x="57167" y="929268"/>
                  </a:lnTo>
                  <a:lnTo>
                    <a:pt x="93599" y="936625"/>
                  </a:lnTo>
                  <a:lnTo>
                    <a:pt x="1381379" y="936625"/>
                  </a:lnTo>
                  <a:lnTo>
                    <a:pt x="1417883" y="929268"/>
                  </a:lnTo>
                  <a:lnTo>
                    <a:pt x="1447673" y="909208"/>
                  </a:lnTo>
                  <a:lnTo>
                    <a:pt x="1467746" y="879457"/>
                  </a:lnTo>
                  <a:lnTo>
                    <a:pt x="1475105" y="843026"/>
                  </a:lnTo>
                  <a:lnTo>
                    <a:pt x="1475105" y="93599"/>
                  </a:lnTo>
                  <a:lnTo>
                    <a:pt x="1467746" y="57167"/>
                  </a:lnTo>
                  <a:lnTo>
                    <a:pt x="1447673" y="27416"/>
                  </a:lnTo>
                  <a:lnTo>
                    <a:pt x="1417883" y="7356"/>
                  </a:lnTo>
                  <a:lnTo>
                    <a:pt x="1381379" y="0"/>
                  </a:lnTo>
                  <a:close/>
                </a:path>
              </a:pathLst>
            </a:custGeom>
            <a:solidFill>
              <a:srgbClr val="5253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17"/>
            <p:cNvSpPr/>
            <p:nvPr/>
          </p:nvSpPr>
          <p:spPr>
            <a:xfrm>
              <a:off x="1996450" y="3330956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0" y="93599"/>
                  </a:moveTo>
                  <a:lnTo>
                    <a:pt x="7356" y="57167"/>
                  </a:lnTo>
                  <a:lnTo>
                    <a:pt x="27416" y="27416"/>
                  </a:lnTo>
                  <a:lnTo>
                    <a:pt x="57167" y="7356"/>
                  </a:lnTo>
                  <a:lnTo>
                    <a:pt x="93599" y="0"/>
                  </a:lnTo>
                  <a:lnTo>
                    <a:pt x="1381379" y="0"/>
                  </a:lnTo>
                  <a:lnTo>
                    <a:pt x="1417883" y="7356"/>
                  </a:lnTo>
                  <a:lnTo>
                    <a:pt x="1447673" y="27416"/>
                  </a:lnTo>
                  <a:lnTo>
                    <a:pt x="1467746" y="57167"/>
                  </a:lnTo>
                  <a:lnTo>
                    <a:pt x="1475105" y="93599"/>
                  </a:lnTo>
                  <a:lnTo>
                    <a:pt x="1475105" y="843026"/>
                  </a:lnTo>
                  <a:lnTo>
                    <a:pt x="1467746" y="879457"/>
                  </a:lnTo>
                  <a:lnTo>
                    <a:pt x="1447673" y="909208"/>
                  </a:lnTo>
                  <a:lnTo>
                    <a:pt x="1417883" y="929268"/>
                  </a:lnTo>
                  <a:lnTo>
                    <a:pt x="1381379" y="936625"/>
                  </a:lnTo>
                  <a:lnTo>
                    <a:pt x="93599" y="936625"/>
                  </a:lnTo>
                  <a:lnTo>
                    <a:pt x="57167" y="929268"/>
                  </a:lnTo>
                  <a:lnTo>
                    <a:pt x="27416" y="909208"/>
                  </a:lnTo>
                  <a:lnTo>
                    <a:pt x="7356" y="879457"/>
                  </a:lnTo>
                  <a:lnTo>
                    <a:pt x="0" y="843026"/>
                  </a:lnTo>
                  <a:lnTo>
                    <a:pt x="0" y="93599"/>
                  </a:lnTo>
                  <a:close/>
                </a:path>
              </a:pathLst>
            </a:custGeom>
            <a:ln w="1904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18"/>
            <p:cNvSpPr/>
            <p:nvPr/>
          </p:nvSpPr>
          <p:spPr>
            <a:xfrm>
              <a:off x="2160280" y="3486658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1381506" y="0"/>
                  </a:moveTo>
                  <a:lnTo>
                    <a:pt x="93725" y="0"/>
                  </a:lnTo>
                  <a:lnTo>
                    <a:pt x="57275" y="7356"/>
                  </a:lnTo>
                  <a:lnTo>
                    <a:pt x="27479" y="27416"/>
                  </a:lnTo>
                  <a:lnTo>
                    <a:pt x="7375" y="57167"/>
                  </a:lnTo>
                  <a:lnTo>
                    <a:pt x="0" y="93599"/>
                  </a:lnTo>
                  <a:lnTo>
                    <a:pt x="0" y="843026"/>
                  </a:lnTo>
                  <a:lnTo>
                    <a:pt x="7375" y="879457"/>
                  </a:lnTo>
                  <a:lnTo>
                    <a:pt x="27479" y="909208"/>
                  </a:lnTo>
                  <a:lnTo>
                    <a:pt x="57275" y="929268"/>
                  </a:lnTo>
                  <a:lnTo>
                    <a:pt x="93725" y="936625"/>
                  </a:lnTo>
                  <a:lnTo>
                    <a:pt x="1381506" y="936625"/>
                  </a:lnTo>
                  <a:lnTo>
                    <a:pt x="1417937" y="929268"/>
                  </a:lnTo>
                  <a:lnTo>
                    <a:pt x="1447688" y="909208"/>
                  </a:lnTo>
                  <a:lnTo>
                    <a:pt x="1467748" y="879457"/>
                  </a:lnTo>
                  <a:lnTo>
                    <a:pt x="1475105" y="843026"/>
                  </a:lnTo>
                  <a:lnTo>
                    <a:pt x="1475105" y="93599"/>
                  </a:lnTo>
                  <a:lnTo>
                    <a:pt x="1467748" y="57167"/>
                  </a:lnTo>
                  <a:lnTo>
                    <a:pt x="1447688" y="27416"/>
                  </a:lnTo>
                  <a:lnTo>
                    <a:pt x="1417937" y="7356"/>
                  </a:lnTo>
                  <a:lnTo>
                    <a:pt x="1381506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II четверть </a:t>
              </a:r>
            </a:p>
            <a:p>
              <a:pPr algn="ctr"/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С 07.11.23- 29(30).12.23             (8 учебных недель) </a:t>
              </a:r>
            </a:p>
            <a:p>
              <a:pPr algn="ctr"/>
              <a:endParaRPr lang="ru-RU" sz="16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Зимние каникулы с 30.12.23-07.01.24</a:t>
              </a:r>
            </a:p>
            <a:p>
              <a:pPr algn="ctr"/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(9 календарных дней)</a:t>
              </a:r>
            </a:p>
            <a:p>
              <a:pPr algn="ctr"/>
              <a:endParaRPr sz="1400"/>
            </a:p>
          </p:txBody>
        </p:sp>
        <p:sp>
          <p:nvSpPr>
            <p:cNvPr id="25" name="object 19"/>
            <p:cNvSpPr/>
            <p:nvPr/>
          </p:nvSpPr>
          <p:spPr>
            <a:xfrm>
              <a:off x="2160280" y="3486658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0" y="93599"/>
                  </a:moveTo>
                  <a:lnTo>
                    <a:pt x="7375" y="57167"/>
                  </a:lnTo>
                  <a:lnTo>
                    <a:pt x="27479" y="27416"/>
                  </a:lnTo>
                  <a:lnTo>
                    <a:pt x="57275" y="7356"/>
                  </a:lnTo>
                  <a:lnTo>
                    <a:pt x="93725" y="0"/>
                  </a:lnTo>
                  <a:lnTo>
                    <a:pt x="1381506" y="0"/>
                  </a:lnTo>
                  <a:lnTo>
                    <a:pt x="1417937" y="7356"/>
                  </a:lnTo>
                  <a:lnTo>
                    <a:pt x="1447688" y="27416"/>
                  </a:lnTo>
                  <a:lnTo>
                    <a:pt x="1467748" y="57167"/>
                  </a:lnTo>
                  <a:lnTo>
                    <a:pt x="1475105" y="93599"/>
                  </a:lnTo>
                  <a:lnTo>
                    <a:pt x="1475105" y="843026"/>
                  </a:lnTo>
                  <a:lnTo>
                    <a:pt x="1467748" y="879457"/>
                  </a:lnTo>
                  <a:lnTo>
                    <a:pt x="1447688" y="909208"/>
                  </a:lnTo>
                  <a:lnTo>
                    <a:pt x="1417937" y="929268"/>
                  </a:lnTo>
                  <a:lnTo>
                    <a:pt x="1381506" y="936625"/>
                  </a:lnTo>
                  <a:lnTo>
                    <a:pt x="93725" y="936625"/>
                  </a:lnTo>
                  <a:lnTo>
                    <a:pt x="57275" y="929268"/>
                  </a:lnTo>
                  <a:lnTo>
                    <a:pt x="27479" y="909208"/>
                  </a:lnTo>
                  <a:lnTo>
                    <a:pt x="7375" y="879457"/>
                  </a:lnTo>
                  <a:lnTo>
                    <a:pt x="0" y="843026"/>
                  </a:lnTo>
                  <a:lnTo>
                    <a:pt x="0" y="93599"/>
                  </a:lnTo>
                  <a:close/>
                </a:path>
              </a:pathLst>
            </a:custGeom>
            <a:ln w="19050">
              <a:solidFill>
                <a:srgbClr val="5253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4891987" y="3259696"/>
            <a:ext cx="2473904" cy="2710406"/>
            <a:chOff x="3799343" y="3330956"/>
            <a:chExt cx="1639062" cy="1092327"/>
          </a:xfrm>
        </p:grpSpPr>
        <p:sp>
          <p:nvSpPr>
            <p:cNvPr id="27" name="object 22"/>
            <p:cNvSpPr/>
            <p:nvPr/>
          </p:nvSpPr>
          <p:spPr>
            <a:xfrm>
              <a:off x="3799343" y="3330956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1381378" y="0"/>
                  </a:moveTo>
                  <a:lnTo>
                    <a:pt x="93725" y="0"/>
                  </a:lnTo>
                  <a:lnTo>
                    <a:pt x="57221" y="7356"/>
                  </a:lnTo>
                  <a:lnTo>
                    <a:pt x="27431" y="27416"/>
                  </a:lnTo>
                  <a:lnTo>
                    <a:pt x="7358" y="57167"/>
                  </a:lnTo>
                  <a:lnTo>
                    <a:pt x="0" y="93599"/>
                  </a:lnTo>
                  <a:lnTo>
                    <a:pt x="0" y="843026"/>
                  </a:lnTo>
                  <a:lnTo>
                    <a:pt x="7358" y="879457"/>
                  </a:lnTo>
                  <a:lnTo>
                    <a:pt x="27431" y="909208"/>
                  </a:lnTo>
                  <a:lnTo>
                    <a:pt x="57221" y="929268"/>
                  </a:lnTo>
                  <a:lnTo>
                    <a:pt x="93725" y="936625"/>
                  </a:lnTo>
                  <a:lnTo>
                    <a:pt x="1381378" y="936625"/>
                  </a:lnTo>
                  <a:lnTo>
                    <a:pt x="1417883" y="929268"/>
                  </a:lnTo>
                  <a:lnTo>
                    <a:pt x="1447672" y="909208"/>
                  </a:lnTo>
                  <a:lnTo>
                    <a:pt x="1467746" y="879457"/>
                  </a:lnTo>
                  <a:lnTo>
                    <a:pt x="1475104" y="843026"/>
                  </a:lnTo>
                  <a:lnTo>
                    <a:pt x="1475104" y="93599"/>
                  </a:lnTo>
                  <a:lnTo>
                    <a:pt x="1467746" y="57167"/>
                  </a:lnTo>
                  <a:lnTo>
                    <a:pt x="1447672" y="27416"/>
                  </a:lnTo>
                  <a:lnTo>
                    <a:pt x="1417883" y="7356"/>
                  </a:lnTo>
                  <a:lnTo>
                    <a:pt x="1381378" y="0"/>
                  </a:lnTo>
                  <a:close/>
                </a:path>
              </a:pathLst>
            </a:custGeom>
            <a:solidFill>
              <a:srgbClr val="5253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3"/>
            <p:cNvSpPr/>
            <p:nvPr/>
          </p:nvSpPr>
          <p:spPr>
            <a:xfrm>
              <a:off x="3799343" y="3330956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0" y="93599"/>
                  </a:moveTo>
                  <a:lnTo>
                    <a:pt x="7358" y="57167"/>
                  </a:lnTo>
                  <a:lnTo>
                    <a:pt x="27431" y="27416"/>
                  </a:lnTo>
                  <a:lnTo>
                    <a:pt x="57221" y="7356"/>
                  </a:lnTo>
                  <a:lnTo>
                    <a:pt x="93725" y="0"/>
                  </a:lnTo>
                  <a:lnTo>
                    <a:pt x="1381378" y="0"/>
                  </a:lnTo>
                  <a:lnTo>
                    <a:pt x="1417883" y="7356"/>
                  </a:lnTo>
                  <a:lnTo>
                    <a:pt x="1447672" y="27416"/>
                  </a:lnTo>
                  <a:lnTo>
                    <a:pt x="1467746" y="57167"/>
                  </a:lnTo>
                  <a:lnTo>
                    <a:pt x="1475104" y="93599"/>
                  </a:lnTo>
                  <a:lnTo>
                    <a:pt x="1475104" y="843026"/>
                  </a:lnTo>
                  <a:lnTo>
                    <a:pt x="1467746" y="879457"/>
                  </a:lnTo>
                  <a:lnTo>
                    <a:pt x="1447672" y="909208"/>
                  </a:lnTo>
                  <a:lnTo>
                    <a:pt x="1417883" y="929268"/>
                  </a:lnTo>
                  <a:lnTo>
                    <a:pt x="1381378" y="936625"/>
                  </a:lnTo>
                  <a:lnTo>
                    <a:pt x="93725" y="936625"/>
                  </a:lnTo>
                  <a:lnTo>
                    <a:pt x="57221" y="929268"/>
                  </a:lnTo>
                  <a:lnTo>
                    <a:pt x="27431" y="909208"/>
                  </a:lnTo>
                  <a:lnTo>
                    <a:pt x="7358" y="879457"/>
                  </a:lnTo>
                  <a:lnTo>
                    <a:pt x="0" y="843026"/>
                  </a:lnTo>
                  <a:lnTo>
                    <a:pt x="0" y="93599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4"/>
            <p:cNvSpPr/>
            <p:nvPr/>
          </p:nvSpPr>
          <p:spPr>
            <a:xfrm>
              <a:off x="3963300" y="3486658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1381378" y="0"/>
                  </a:moveTo>
                  <a:lnTo>
                    <a:pt x="93599" y="0"/>
                  </a:lnTo>
                  <a:lnTo>
                    <a:pt x="57167" y="7356"/>
                  </a:lnTo>
                  <a:lnTo>
                    <a:pt x="27416" y="27416"/>
                  </a:lnTo>
                  <a:lnTo>
                    <a:pt x="7356" y="57167"/>
                  </a:lnTo>
                  <a:lnTo>
                    <a:pt x="0" y="93599"/>
                  </a:lnTo>
                  <a:lnTo>
                    <a:pt x="0" y="843026"/>
                  </a:lnTo>
                  <a:lnTo>
                    <a:pt x="7356" y="879457"/>
                  </a:lnTo>
                  <a:lnTo>
                    <a:pt x="27416" y="909208"/>
                  </a:lnTo>
                  <a:lnTo>
                    <a:pt x="57167" y="929268"/>
                  </a:lnTo>
                  <a:lnTo>
                    <a:pt x="93599" y="936625"/>
                  </a:lnTo>
                  <a:lnTo>
                    <a:pt x="1381378" y="936625"/>
                  </a:lnTo>
                  <a:lnTo>
                    <a:pt x="1417829" y="929268"/>
                  </a:lnTo>
                  <a:lnTo>
                    <a:pt x="1447625" y="909208"/>
                  </a:lnTo>
                  <a:lnTo>
                    <a:pt x="1467729" y="879457"/>
                  </a:lnTo>
                  <a:lnTo>
                    <a:pt x="1475105" y="843026"/>
                  </a:lnTo>
                  <a:lnTo>
                    <a:pt x="1475105" y="93599"/>
                  </a:lnTo>
                  <a:lnTo>
                    <a:pt x="1467729" y="57167"/>
                  </a:lnTo>
                  <a:lnTo>
                    <a:pt x="1447625" y="27416"/>
                  </a:lnTo>
                  <a:lnTo>
                    <a:pt x="1417829" y="7356"/>
                  </a:lnTo>
                  <a:lnTo>
                    <a:pt x="1381378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pPr marL="12065" marR="5080" algn="ctr">
                <a:spcBef>
                  <a:spcPts val="195"/>
                </a:spcBef>
              </a:pPr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III 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четверть</a:t>
              </a:r>
            </a:p>
            <a:p>
              <a:pPr marL="12065" marR="5080" algn="ctr">
                <a:spcBef>
                  <a:spcPts val="195"/>
                </a:spcBef>
              </a:pP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С 08.01.24-</a:t>
              </a:r>
            </a:p>
            <a:p>
              <a:pPr marL="12065" marR="5080" algn="ctr">
                <a:spcBef>
                  <a:spcPts val="195"/>
                </a:spcBef>
              </a:pP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15(16).03.24</a:t>
              </a:r>
            </a:p>
            <a:p>
              <a:pPr marL="12065" marR="5080" algn="ctr">
                <a:spcBef>
                  <a:spcPts val="195"/>
                </a:spcBef>
              </a:pP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(10 учебных недель)</a:t>
              </a:r>
            </a:p>
            <a:p>
              <a:pPr marL="12065" marR="5080" algn="ctr">
                <a:spcBef>
                  <a:spcPts val="195"/>
                </a:spcBef>
              </a:pP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Весенние каникулы с </a:t>
              </a:r>
            </a:p>
            <a:p>
              <a:pPr marL="12065" marR="5080" algn="ctr">
                <a:spcBef>
                  <a:spcPts val="195"/>
                </a:spcBef>
              </a:pP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16.03.24-24.03.24</a:t>
              </a:r>
            </a:p>
            <a:p>
              <a:pPr marL="12065" marR="5080" algn="ctr">
                <a:spcBef>
                  <a:spcPts val="195"/>
                </a:spcBef>
              </a:pP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(9 календарных дней)</a:t>
              </a:r>
              <a:endParaRPr sz="1600"/>
            </a:p>
          </p:txBody>
        </p:sp>
        <p:sp>
          <p:nvSpPr>
            <p:cNvPr id="30" name="object 25"/>
            <p:cNvSpPr/>
            <p:nvPr/>
          </p:nvSpPr>
          <p:spPr>
            <a:xfrm>
              <a:off x="3963300" y="3486658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4" h="936625">
                  <a:moveTo>
                    <a:pt x="0" y="93599"/>
                  </a:moveTo>
                  <a:lnTo>
                    <a:pt x="7356" y="57167"/>
                  </a:lnTo>
                  <a:lnTo>
                    <a:pt x="27416" y="27416"/>
                  </a:lnTo>
                  <a:lnTo>
                    <a:pt x="57167" y="7356"/>
                  </a:lnTo>
                  <a:lnTo>
                    <a:pt x="93599" y="0"/>
                  </a:lnTo>
                  <a:lnTo>
                    <a:pt x="1381378" y="0"/>
                  </a:lnTo>
                  <a:lnTo>
                    <a:pt x="1417829" y="7356"/>
                  </a:lnTo>
                  <a:lnTo>
                    <a:pt x="1447625" y="27416"/>
                  </a:lnTo>
                  <a:lnTo>
                    <a:pt x="1467729" y="57167"/>
                  </a:lnTo>
                  <a:lnTo>
                    <a:pt x="1475105" y="93599"/>
                  </a:lnTo>
                  <a:lnTo>
                    <a:pt x="1475105" y="843026"/>
                  </a:lnTo>
                  <a:lnTo>
                    <a:pt x="1467729" y="879457"/>
                  </a:lnTo>
                  <a:lnTo>
                    <a:pt x="1447625" y="909208"/>
                  </a:lnTo>
                  <a:lnTo>
                    <a:pt x="1417829" y="929268"/>
                  </a:lnTo>
                  <a:lnTo>
                    <a:pt x="1381378" y="936625"/>
                  </a:lnTo>
                  <a:lnTo>
                    <a:pt x="93599" y="936625"/>
                  </a:lnTo>
                  <a:lnTo>
                    <a:pt x="57167" y="929268"/>
                  </a:lnTo>
                  <a:lnTo>
                    <a:pt x="27416" y="909208"/>
                  </a:lnTo>
                  <a:lnTo>
                    <a:pt x="7356" y="879457"/>
                  </a:lnTo>
                  <a:lnTo>
                    <a:pt x="0" y="843026"/>
                  </a:lnTo>
                  <a:lnTo>
                    <a:pt x="0" y="93599"/>
                  </a:lnTo>
                  <a:close/>
                </a:path>
              </a:pathLst>
            </a:custGeom>
            <a:ln w="19049">
              <a:solidFill>
                <a:srgbClr val="5253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8"/>
          <p:cNvSpPr txBox="1">
            <a:spLocks/>
          </p:cNvSpPr>
          <p:nvPr/>
        </p:nvSpPr>
        <p:spPr>
          <a:xfrm>
            <a:off x="4548353" y="1262005"/>
            <a:ext cx="3928660" cy="875240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700" algn="ctr">
              <a:spcBef>
                <a:spcPts val="105"/>
              </a:spcBef>
            </a:pPr>
            <a:r>
              <a:rPr lang="ru-RU" sz="2800" b="1" spc="-5" dirty="0" smtClean="0">
                <a:solidFill>
                  <a:srgbClr val="000000"/>
                </a:solidFill>
              </a:rPr>
              <a:t>Продолжительность учебных четвертей </a:t>
            </a:r>
            <a:endParaRPr lang="ru-RU" sz="2800" b="1" dirty="0"/>
          </a:p>
        </p:txBody>
      </p:sp>
      <p:sp>
        <p:nvSpPr>
          <p:cNvPr id="32" name="object 32"/>
          <p:cNvSpPr txBox="1"/>
          <p:nvPr/>
        </p:nvSpPr>
        <p:spPr>
          <a:xfrm>
            <a:off x="7829140" y="4331045"/>
            <a:ext cx="2530378" cy="240450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065" marR="5080" algn="ctr">
              <a:spcBef>
                <a:spcPts val="195"/>
              </a:spcBef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sz="1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-158709" y="3287140"/>
            <a:ext cx="2473821" cy="2710406"/>
            <a:chOff x="193537" y="3330956"/>
            <a:chExt cx="1639007" cy="1092327"/>
          </a:xfrm>
        </p:grpSpPr>
        <p:sp>
          <p:nvSpPr>
            <p:cNvPr id="35" name="object 10"/>
            <p:cNvSpPr/>
            <p:nvPr/>
          </p:nvSpPr>
          <p:spPr>
            <a:xfrm>
              <a:off x="193537" y="3330956"/>
              <a:ext cx="1475740" cy="936625"/>
            </a:xfrm>
            <a:custGeom>
              <a:avLst/>
              <a:gdLst/>
              <a:ahLst/>
              <a:cxnLst/>
              <a:rect l="l" t="t" r="r" b="b"/>
              <a:pathLst>
                <a:path w="1475740" h="936625">
                  <a:moveTo>
                    <a:pt x="1381400" y="0"/>
                  </a:moveTo>
                  <a:lnTo>
                    <a:pt x="93671" y="0"/>
                  </a:lnTo>
                  <a:lnTo>
                    <a:pt x="57207" y="7356"/>
                  </a:lnTo>
                  <a:lnTo>
                    <a:pt x="27433" y="27416"/>
                  </a:lnTo>
                  <a:lnTo>
                    <a:pt x="7360" y="57167"/>
                  </a:lnTo>
                  <a:lnTo>
                    <a:pt x="0" y="93599"/>
                  </a:lnTo>
                  <a:lnTo>
                    <a:pt x="0" y="843026"/>
                  </a:lnTo>
                  <a:lnTo>
                    <a:pt x="7360" y="879457"/>
                  </a:lnTo>
                  <a:lnTo>
                    <a:pt x="27433" y="909208"/>
                  </a:lnTo>
                  <a:lnTo>
                    <a:pt x="57207" y="929268"/>
                  </a:lnTo>
                  <a:lnTo>
                    <a:pt x="93671" y="936625"/>
                  </a:lnTo>
                  <a:lnTo>
                    <a:pt x="1381400" y="936625"/>
                  </a:lnTo>
                  <a:lnTo>
                    <a:pt x="1417905" y="929268"/>
                  </a:lnTo>
                  <a:lnTo>
                    <a:pt x="1447694" y="909208"/>
                  </a:lnTo>
                  <a:lnTo>
                    <a:pt x="1467768" y="879457"/>
                  </a:lnTo>
                  <a:lnTo>
                    <a:pt x="1475126" y="843026"/>
                  </a:lnTo>
                  <a:lnTo>
                    <a:pt x="1475126" y="93599"/>
                  </a:lnTo>
                  <a:lnTo>
                    <a:pt x="1467768" y="57167"/>
                  </a:lnTo>
                  <a:lnTo>
                    <a:pt x="1447694" y="27416"/>
                  </a:lnTo>
                  <a:lnTo>
                    <a:pt x="1417905" y="7356"/>
                  </a:lnTo>
                  <a:lnTo>
                    <a:pt x="1381400" y="0"/>
                  </a:lnTo>
                  <a:close/>
                </a:path>
              </a:pathLst>
            </a:custGeom>
            <a:solidFill>
              <a:srgbClr val="5253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11"/>
            <p:cNvSpPr/>
            <p:nvPr/>
          </p:nvSpPr>
          <p:spPr>
            <a:xfrm>
              <a:off x="193537" y="3330956"/>
              <a:ext cx="1475740" cy="936625"/>
            </a:xfrm>
            <a:custGeom>
              <a:avLst/>
              <a:gdLst/>
              <a:ahLst/>
              <a:cxnLst/>
              <a:rect l="l" t="t" r="r" b="b"/>
              <a:pathLst>
                <a:path w="1475740" h="936625">
                  <a:moveTo>
                    <a:pt x="0" y="93599"/>
                  </a:moveTo>
                  <a:lnTo>
                    <a:pt x="7360" y="57167"/>
                  </a:lnTo>
                  <a:lnTo>
                    <a:pt x="27433" y="27416"/>
                  </a:lnTo>
                  <a:lnTo>
                    <a:pt x="57207" y="7356"/>
                  </a:lnTo>
                  <a:lnTo>
                    <a:pt x="93671" y="0"/>
                  </a:lnTo>
                  <a:lnTo>
                    <a:pt x="1381400" y="0"/>
                  </a:lnTo>
                  <a:lnTo>
                    <a:pt x="1417905" y="7356"/>
                  </a:lnTo>
                  <a:lnTo>
                    <a:pt x="1447694" y="27416"/>
                  </a:lnTo>
                  <a:lnTo>
                    <a:pt x="1467768" y="57167"/>
                  </a:lnTo>
                  <a:lnTo>
                    <a:pt x="1475126" y="93599"/>
                  </a:lnTo>
                  <a:lnTo>
                    <a:pt x="1475126" y="843026"/>
                  </a:lnTo>
                  <a:lnTo>
                    <a:pt x="1467768" y="879457"/>
                  </a:lnTo>
                  <a:lnTo>
                    <a:pt x="1447694" y="909208"/>
                  </a:lnTo>
                  <a:lnTo>
                    <a:pt x="1417905" y="929268"/>
                  </a:lnTo>
                  <a:lnTo>
                    <a:pt x="1381400" y="936625"/>
                  </a:lnTo>
                  <a:lnTo>
                    <a:pt x="93671" y="936625"/>
                  </a:lnTo>
                  <a:lnTo>
                    <a:pt x="57207" y="929268"/>
                  </a:lnTo>
                  <a:lnTo>
                    <a:pt x="27433" y="909208"/>
                  </a:lnTo>
                  <a:lnTo>
                    <a:pt x="7360" y="879457"/>
                  </a:lnTo>
                  <a:lnTo>
                    <a:pt x="0" y="843026"/>
                  </a:lnTo>
                  <a:lnTo>
                    <a:pt x="0" y="93599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12"/>
            <p:cNvSpPr/>
            <p:nvPr/>
          </p:nvSpPr>
          <p:spPr>
            <a:xfrm>
              <a:off x="357439" y="3486658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5" h="936625">
                  <a:moveTo>
                    <a:pt x="1381455" y="0"/>
                  </a:moveTo>
                  <a:lnTo>
                    <a:pt x="93662" y="0"/>
                  </a:lnTo>
                  <a:lnTo>
                    <a:pt x="57205" y="7356"/>
                  </a:lnTo>
                  <a:lnTo>
                    <a:pt x="27433" y="27416"/>
                  </a:lnTo>
                  <a:lnTo>
                    <a:pt x="7360" y="57167"/>
                  </a:lnTo>
                  <a:lnTo>
                    <a:pt x="0" y="93599"/>
                  </a:lnTo>
                  <a:lnTo>
                    <a:pt x="0" y="843026"/>
                  </a:lnTo>
                  <a:lnTo>
                    <a:pt x="7360" y="879457"/>
                  </a:lnTo>
                  <a:lnTo>
                    <a:pt x="27433" y="909208"/>
                  </a:lnTo>
                  <a:lnTo>
                    <a:pt x="57205" y="929268"/>
                  </a:lnTo>
                  <a:lnTo>
                    <a:pt x="93662" y="936625"/>
                  </a:lnTo>
                  <a:lnTo>
                    <a:pt x="1381455" y="936625"/>
                  </a:lnTo>
                  <a:lnTo>
                    <a:pt x="1417886" y="929268"/>
                  </a:lnTo>
                  <a:lnTo>
                    <a:pt x="1447638" y="909208"/>
                  </a:lnTo>
                  <a:lnTo>
                    <a:pt x="1467698" y="879457"/>
                  </a:lnTo>
                  <a:lnTo>
                    <a:pt x="1475054" y="843026"/>
                  </a:lnTo>
                  <a:lnTo>
                    <a:pt x="1475054" y="93599"/>
                  </a:lnTo>
                  <a:lnTo>
                    <a:pt x="1467698" y="57167"/>
                  </a:lnTo>
                  <a:lnTo>
                    <a:pt x="1447638" y="27416"/>
                  </a:lnTo>
                  <a:lnTo>
                    <a:pt x="1417886" y="7356"/>
                  </a:lnTo>
                  <a:lnTo>
                    <a:pt x="1381455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pPr algn="ctr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I четверть </a:t>
              </a:r>
            </a:p>
            <a:p>
              <a:pPr algn="ctr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С 01.09.23- 27(28).10.23                 (</a:t>
              </a:r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8 учебных недель) </a:t>
              </a:r>
            </a:p>
            <a:p>
              <a:pPr algn="ctr"/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Осенние каникулы с 28.10.23-06.11.23</a:t>
              </a:r>
            </a:p>
            <a:p>
              <a:pPr algn="ctr"/>
              <a:r>
                <a:rPr lang="ru-RU" sz="1400" dirty="0" smtClean="0">
                  <a:latin typeface="Times New Roman" pitchFamily="18" charset="0"/>
                  <a:cs typeface="Times New Roman" pitchFamily="18" charset="0"/>
                </a:rPr>
                <a:t>(9 календарных дней )</a:t>
              </a:r>
            </a:p>
            <a:p>
              <a:endParaRPr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object 13"/>
            <p:cNvSpPr/>
            <p:nvPr/>
          </p:nvSpPr>
          <p:spPr>
            <a:xfrm>
              <a:off x="357439" y="3486658"/>
              <a:ext cx="1475105" cy="936625"/>
            </a:xfrm>
            <a:custGeom>
              <a:avLst/>
              <a:gdLst/>
              <a:ahLst/>
              <a:cxnLst/>
              <a:rect l="l" t="t" r="r" b="b"/>
              <a:pathLst>
                <a:path w="1475105" h="936625">
                  <a:moveTo>
                    <a:pt x="0" y="93599"/>
                  </a:moveTo>
                  <a:lnTo>
                    <a:pt x="7360" y="57167"/>
                  </a:lnTo>
                  <a:lnTo>
                    <a:pt x="27433" y="27416"/>
                  </a:lnTo>
                  <a:lnTo>
                    <a:pt x="57205" y="7356"/>
                  </a:lnTo>
                  <a:lnTo>
                    <a:pt x="93662" y="0"/>
                  </a:lnTo>
                  <a:lnTo>
                    <a:pt x="1381455" y="0"/>
                  </a:lnTo>
                  <a:lnTo>
                    <a:pt x="1417886" y="7356"/>
                  </a:lnTo>
                  <a:lnTo>
                    <a:pt x="1447638" y="27416"/>
                  </a:lnTo>
                  <a:lnTo>
                    <a:pt x="1467698" y="57167"/>
                  </a:lnTo>
                  <a:lnTo>
                    <a:pt x="1475054" y="93599"/>
                  </a:lnTo>
                  <a:lnTo>
                    <a:pt x="1475054" y="843026"/>
                  </a:lnTo>
                  <a:lnTo>
                    <a:pt x="1467698" y="879457"/>
                  </a:lnTo>
                  <a:lnTo>
                    <a:pt x="1447638" y="909208"/>
                  </a:lnTo>
                  <a:lnTo>
                    <a:pt x="1417886" y="929268"/>
                  </a:lnTo>
                  <a:lnTo>
                    <a:pt x="1381455" y="936625"/>
                  </a:lnTo>
                  <a:lnTo>
                    <a:pt x="93662" y="936625"/>
                  </a:lnTo>
                  <a:lnTo>
                    <a:pt x="57205" y="929268"/>
                  </a:lnTo>
                  <a:lnTo>
                    <a:pt x="27433" y="909208"/>
                  </a:lnTo>
                  <a:lnTo>
                    <a:pt x="7360" y="879457"/>
                  </a:lnTo>
                  <a:lnTo>
                    <a:pt x="0" y="843026"/>
                  </a:lnTo>
                  <a:lnTo>
                    <a:pt x="0" y="93599"/>
                  </a:lnTo>
                  <a:close/>
                </a:path>
              </a:pathLst>
            </a:custGeom>
            <a:ln w="19050">
              <a:solidFill>
                <a:srgbClr val="5253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="" xmlns:p14="http://schemas.microsoft.com/office/powerpoint/2010/main" val="438443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433137"/>
            <a:ext cx="7766936" cy="4848725"/>
          </a:xfrm>
        </p:spPr>
        <p:txBody>
          <a:bodyPr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pc="-5" dirty="0" smtClean="0">
                <a:solidFill>
                  <a:schemeClr val="tx1"/>
                </a:solidFill>
                <a:latin typeface="Times New Roman"/>
                <a:cs typeface="Times New Roman"/>
              </a:rPr>
              <a:t>План</a:t>
            </a:r>
            <a:r>
              <a:rPr lang="ru-RU" sz="32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3200" b="1" spc="-20" dirty="0" smtClean="0">
                <a:solidFill>
                  <a:schemeClr val="tx1"/>
                </a:solidFill>
                <a:latin typeface="Times New Roman"/>
                <a:cs typeface="Times New Roman"/>
              </a:rPr>
              <a:t>внеурочной</a:t>
            </a:r>
            <a:r>
              <a:rPr lang="ru-RU" sz="3200" b="1" spc="-15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3200" b="1" spc="5" dirty="0" smtClean="0">
                <a:solidFill>
                  <a:schemeClr val="tx1"/>
                </a:solidFill>
                <a:latin typeface="Times New Roman"/>
                <a:cs typeface="Times New Roman"/>
              </a:rPr>
              <a:t>деятельности</a:t>
            </a:r>
            <a:r>
              <a:rPr lang="ru-RU" sz="3200" b="1" spc="10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3200" spc="-10" dirty="0" smtClean="0">
                <a:solidFill>
                  <a:schemeClr val="tx1"/>
                </a:solidFill>
                <a:latin typeface="Times New Roman"/>
                <a:cs typeface="Times New Roman"/>
              </a:rPr>
              <a:t>определяет</a:t>
            </a:r>
            <a:r>
              <a:rPr lang="ru-RU" sz="3200" spc="-5" dirty="0" smtClean="0">
                <a:solidFill>
                  <a:schemeClr val="tx1"/>
                </a:solidFill>
                <a:latin typeface="Times New Roman"/>
                <a:cs typeface="Times New Roman"/>
              </a:rPr>
              <a:t> формы 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3200" spc="-5" dirty="0" smtClean="0">
                <a:solidFill>
                  <a:schemeClr val="tx1"/>
                </a:solidFill>
                <a:latin typeface="Times New Roman"/>
                <a:cs typeface="Times New Roman"/>
              </a:rPr>
              <a:t>организации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и</a:t>
            </a:r>
            <a:r>
              <a:rPr lang="ru-RU" sz="3200" spc="5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3200" spc="-15" dirty="0" smtClean="0">
                <a:solidFill>
                  <a:schemeClr val="tx1"/>
                </a:solidFill>
                <a:latin typeface="Times New Roman"/>
                <a:cs typeface="Times New Roman"/>
              </a:rPr>
              <a:t>объём</a:t>
            </a:r>
            <a:r>
              <a:rPr lang="ru-RU" sz="3200" spc="-10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3200" spc="-15" dirty="0" smtClean="0">
                <a:solidFill>
                  <a:schemeClr val="tx1"/>
                </a:solidFill>
                <a:latin typeface="Times New Roman"/>
                <a:cs typeface="Times New Roman"/>
              </a:rPr>
              <a:t>внеурочной</a:t>
            </a:r>
            <a:r>
              <a:rPr lang="ru-RU" sz="3200" spc="-10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деятельности</a:t>
            </a:r>
            <a:r>
              <a:rPr lang="ru-RU" sz="3200" spc="5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3200" spc="-5" dirty="0" smtClean="0">
                <a:solidFill>
                  <a:schemeClr val="tx1"/>
                </a:solidFill>
                <a:latin typeface="Times New Roman"/>
                <a:cs typeface="Times New Roman"/>
              </a:rPr>
              <a:t>для 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3200" spc="-20" dirty="0" smtClean="0">
                <a:solidFill>
                  <a:schemeClr val="tx1"/>
                </a:solidFill>
                <a:latin typeface="Times New Roman"/>
                <a:cs typeface="Times New Roman"/>
              </a:rPr>
              <a:t>обучающихся</a:t>
            </a:r>
            <a:r>
              <a:rPr lang="ru-RU" sz="3200" spc="-15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3200" spc="-5" dirty="0" smtClean="0">
                <a:solidFill>
                  <a:schemeClr val="tx1"/>
                </a:solidFill>
                <a:latin typeface="Times New Roman"/>
                <a:cs typeface="Times New Roman"/>
              </a:rPr>
              <a:t>при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3200" spc="5" dirty="0" smtClean="0">
                <a:solidFill>
                  <a:schemeClr val="tx1"/>
                </a:solidFill>
                <a:latin typeface="Times New Roman"/>
                <a:cs typeface="Times New Roman"/>
              </a:rPr>
              <a:t>освоении</a:t>
            </a:r>
            <a:r>
              <a:rPr lang="ru-RU" sz="3200" spc="10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3200" spc="-5" dirty="0" smtClean="0">
                <a:solidFill>
                  <a:schemeClr val="tx1"/>
                </a:solidFill>
                <a:latin typeface="Times New Roman"/>
                <a:cs typeface="Times New Roman"/>
              </a:rPr>
              <a:t>ими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3200" spc="-5" dirty="0" smtClean="0">
                <a:solidFill>
                  <a:schemeClr val="tx1"/>
                </a:solidFill>
                <a:latin typeface="Times New Roman"/>
                <a:cs typeface="Times New Roman"/>
              </a:rPr>
              <a:t>программы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3200" spc="-20" dirty="0" smtClean="0">
                <a:solidFill>
                  <a:schemeClr val="tx1"/>
                </a:solidFill>
                <a:latin typeface="Times New Roman"/>
                <a:cs typeface="Times New Roman"/>
              </a:rPr>
              <a:t>основного  </a:t>
            </a:r>
            <a:r>
              <a:rPr lang="ru-RU" sz="3200" spc="-15" dirty="0" smtClean="0">
                <a:solidFill>
                  <a:schemeClr val="tx1"/>
                </a:solidFill>
                <a:latin typeface="Times New Roman"/>
                <a:cs typeface="Times New Roman"/>
              </a:rPr>
              <a:t> общего </a:t>
            </a:r>
            <a:r>
              <a:rPr lang="ru-RU" sz="3200" spc="-10" dirty="0" smtClean="0">
                <a:solidFill>
                  <a:schemeClr val="tx1"/>
                </a:solidFill>
                <a:latin typeface="Times New Roman"/>
                <a:cs typeface="Times New Roman"/>
              </a:rPr>
              <a:t>образования </a:t>
            </a:r>
            <a:r>
              <a:rPr lang="ru-RU" sz="3200" spc="-5" dirty="0" smtClean="0">
                <a:solidFill>
                  <a:schemeClr val="tx1"/>
                </a:solidFill>
                <a:latin typeface="Times New Roman"/>
                <a:cs typeface="Times New Roman"/>
              </a:rPr>
              <a:t>(не более 1750 академических часов 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за </a:t>
            </a:r>
            <a:r>
              <a:rPr lang="ru-RU" sz="3200" spc="-5" dirty="0" smtClean="0">
                <a:solidFill>
                  <a:schemeClr val="tx1"/>
                </a:solidFill>
                <a:latin typeface="Times New Roman"/>
                <a:cs typeface="Times New Roman"/>
              </a:rPr>
              <a:t>5 лет </a:t>
            </a:r>
            <a:r>
              <a:rPr lang="ru-RU" sz="3200" spc="-15" dirty="0" smtClean="0">
                <a:solidFill>
                  <a:schemeClr val="tx1"/>
                </a:solidFill>
                <a:latin typeface="Times New Roman"/>
                <a:cs typeface="Times New Roman"/>
              </a:rPr>
              <a:t>обучения, в год- не более 350 часов)</a:t>
            </a:r>
            <a:r>
              <a:rPr lang="ru-RU" sz="3200" spc="-10" dirty="0" smtClean="0">
                <a:solidFill>
                  <a:schemeClr val="tx1"/>
                </a:solidFill>
                <a:latin typeface="Times New Roman"/>
                <a:cs typeface="Times New Roman"/>
              </a:rPr>
              <a:t/>
            </a:r>
            <a:br>
              <a:rPr lang="ru-RU" sz="3200" spc="-10" dirty="0" smtClean="0">
                <a:solidFill>
                  <a:schemeClr val="tx1"/>
                </a:solidFill>
                <a:latin typeface="Times New Roman"/>
                <a:cs typeface="Times New Roman"/>
              </a:rPr>
            </a:br>
            <a:r>
              <a:rPr lang="ru-RU" sz="3200" b="1" spc="5" dirty="0" smtClean="0">
                <a:solidFill>
                  <a:schemeClr val="tx1"/>
                </a:solidFill>
                <a:latin typeface="Times New Roman"/>
                <a:cs typeface="Times New Roman"/>
              </a:rPr>
              <a:t>(ФОП</a:t>
            </a:r>
            <a:r>
              <a:rPr lang="ru-RU" sz="3200" b="1" spc="-10" dirty="0" smtClean="0">
                <a:solidFill>
                  <a:schemeClr val="tx1"/>
                </a:solidFill>
                <a:latin typeface="Times New Roman"/>
                <a:cs typeface="Times New Roman"/>
              </a:rPr>
              <a:t> О</a:t>
            </a:r>
            <a:r>
              <a:rPr lang="ru-RU" sz="32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ОО,</a:t>
            </a:r>
            <a:r>
              <a:rPr lang="ru-RU" sz="3200" b="1" spc="-25" dirty="0" smtClean="0">
                <a:solidFill>
                  <a:schemeClr val="tx1"/>
                </a:solidFill>
                <a:latin typeface="Times New Roman"/>
                <a:cs typeface="Times New Roman"/>
              </a:rPr>
              <a:t> </a:t>
            </a:r>
            <a:r>
              <a:rPr lang="ru-RU" sz="3200" b="1" spc="-5" dirty="0" smtClean="0">
                <a:solidFill>
                  <a:schemeClr val="tx1"/>
                </a:solidFill>
                <a:latin typeface="Times New Roman"/>
                <a:cs typeface="Times New Roman"/>
              </a:rPr>
              <a:t>п. </a:t>
            </a:r>
            <a:r>
              <a:rPr lang="ru-RU" sz="32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29.5.)</a:t>
            </a:r>
            <a:r>
              <a:rPr lang="ru-RU" sz="3200" dirty="0" smtClean="0">
                <a:latin typeface="Times New Roman"/>
                <a:cs typeface="Times New Roman"/>
              </a:rPr>
              <a:t/>
            </a:r>
            <a:br>
              <a:rPr lang="ru-RU" sz="3200" dirty="0" smtClean="0">
                <a:latin typeface="Times New Roman"/>
                <a:cs typeface="Times New Roman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Внеурочная деятельность рассматривается как неотъемлемая и обязательная часть ФОП с учетом выбора участниками образовательных отношений  учебных курсов внеурочной деятельности из перечня, предлагаемой ОО:</a:t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-по учебным предметам образовательной программы</a:t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-по формированию функциональной грамотности</a:t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-по развитию личности, ее способностей</a:t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-на реализацию комплекса воспитательных мероприятий </a:t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-на организацию педагогической поддержки</a:t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Формы внеурочной деятельности ОО определяются САМОСТОЯТЕЛЬНО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926433" y="445169"/>
            <a:ext cx="9444788" cy="8279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Формы внеурочной деятельности должны предусматривать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активность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самостоятельность обучающихся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сочетать индивидуальную и групповую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работу;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обеспечивать гибкий режим занятий (продолжительность,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последовательность)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переменный состав обучающихся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проектную и исследовательскую деятельность (в том числе экспедиции, практики)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экскурсии (в музеи, парки, на предприятия и другие)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оходы</a:t>
            </a:r>
            <a:endParaRPr lang="ru-RU" sz="28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деловые игры и другое.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Федеральный календарный план воспитательной работы</a:t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58779" y="1888959"/>
            <a:ext cx="8085221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является единым для образовательных организаций.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может быть реализован в рамках урочной и внеурочной деятельности.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содержит единый для всех школ перечень основных государственных и народных праздников, памятных дат.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373</TotalTime>
  <Words>337</Words>
  <Application>Microsoft Office PowerPoint</Application>
  <PresentationFormat>Произвольный</PresentationFormat>
  <Paragraphs>70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Грань</vt:lpstr>
      <vt:lpstr>«Методическое сопровождение общеобразовательных организаций в условиях введения и реализации федеральных основных общеобразовательных программ» ФООП ООО: обновляем/изменяем ООП   Организационный раздел </vt:lpstr>
      <vt:lpstr>Слайд 2</vt:lpstr>
      <vt:lpstr>Слайд 3</vt:lpstr>
      <vt:lpstr> Продолжительность учебного года  ООО-34 недели </vt:lpstr>
      <vt:lpstr>Слайд 5</vt:lpstr>
      <vt:lpstr> План внеурочной деятельности определяет формы  организации и объём внеурочной деятельности для  обучающихся при освоении ими программы основного   общего образования (не более 1750 академических часов за 5 лет обучения, в год- не более 350 часов) (ФОП ООО, п. 29.5.)  </vt:lpstr>
      <vt:lpstr>Внеурочная деятельность рассматривается как неотъемлемая и обязательная часть ФОП с учетом выбора участниками образовательных отношений  учебных курсов внеурочной деятельности из перечня, предлагаемой ОО: -по учебным предметам образовательной программы -по формированию функциональной грамотности -по развитию личности, ее способностей -на реализацию комплекса воспитательных мероприятий  -на организацию педагогической поддержки  Формы внеурочной деятельности ОО определяются САМОСТОЯТЕЛЬНО      </vt:lpstr>
      <vt:lpstr>Слайд 8</vt:lpstr>
      <vt:lpstr>Федеральный календарный план воспитательной работы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333</cp:lastModifiedBy>
  <cp:revision>38</cp:revision>
  <dcterms:created xsi:type="dcterms:W3CDTF">2023-03-20T09:51:33Z</dcterms:created>
  <dcterms:modified xsi:type="dcterms:W3CDTF">2023-05-22T12:28:09Z</dcterms:modified>
</cp:coreProperties>
</file>