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sldIdLst>
    <p:sldId id="273" r:id="rId2"/>
    <p:sldId id="272" r:id="rId3"/>
    <p:sldId id="288" r:id="rId4"/>
    <p:sldId id="270" r:id="rId5"/>
    <p:sldId id="274" r:id="rId6"/>
    <p:sldId id="289" r:id="rId7"/>
    <p:sldId id="305" r:id="rId8"/>
    <p:sldId id="275" r:id="rId9"/>
    <p:sldId id="267" r:id="rId10"/>
    <p:sldId id="306" r:id="rId11"/>
    <p:sldId id="308" r:id="rId12"/>
    <p:sldId id="307" r:id="rId13"/>
    <p:sldId id="27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5894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2388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5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5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4383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3951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0443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3620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0950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4069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5755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5324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22.05.2023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5697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17707-3ECC-46DC-BCAA-316EBB94D07D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C75A3-BFF9-4BFC-991E-3C0BF59BEE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0017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externat.foxford.ru/polezno-znat/fgos-2020" TargetMode="External"/><Relationship Id="rId3" Type="http://schemas.openxmlformats.org/officeDocument/2006/relationships/hyperlink" Target="http://publication.pravo.gov.ru/Document/View/0001202107050027?index=0&amp;rangeSize=1" TargetMode="External"/><Relationship Id="rId7" Type="http://schemas.openxmlformats.org/officeDocument/2006/relationships/hyperlink" Target="http://edu53.ru/np-includes/upload/2021/09/21/16562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du.gov.ru/" TargetMode="External"/><Relationship Id="rId5" Type="http://schemas.openxmlformats.org/officeDocument/2006/relationships/hyperlink" Target="http://edsoo.ru/" TargetMode="External"/><Relationship Id="rId4" Type="http://schemas.openxmlformats.org/officeDocument/2006/relationships/hyperlink" Target="https://fgos.ru/" TargetMode="External"/><Relationship Id="rId9" Type="http://schemas.openxmlformats.org/officeDocument/2006/relationships/hyperlink" Target="https://rg.ru/2021/07/12/chemu-budut-uchit-v-shkole-s-1-sentiabria-2022-goda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8861" y="365126"/>
            <a:ext cx="7244939" cy="1036162"/>
          </a:xfrm>
        </p:spPr>
        <p:txBody>
          <a:bodyPr>
            <a:normAutofit/>
          </a:bodyPr>
          <a:lstStyle/>
          <a:p>
            <a:pPr lvl="0">
              <a:lnSpc>
                <a:spcPts val="1610"/>
              </a:lnSpc>
              <a:spcBef>
                <a:spcPts val="0"/>
              </a:spcBef>
              <a:tabLst>
                <a:tab pos="362585" algn="l"/>
              </a:tabLst>
            </a:pP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900113"/>
            <a:ext cx="11687176" cy="5958184"/>
          </a:xfrm>
        </p:spPr>
        <p:txBody>
          <a:bodyPr>
            <a:normAutofit/>
          </a:bodyPr>
          <a:lstStyle/>
          <a:p>
            <a:endParaRPr lang="ru-RU" dirty="0" smtClean="0">
              <a:effectLst>
                <a:outerShdw blurRad="381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endParaRPr lang="ru-RU" dirty="0">
              <a:effectLst>
                <a:outerShdw blurRad="381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4340"/>
            <a:ext cx="3309939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8143" y="2778830"/>
            <a:ext cx="11305308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3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НОО: Обновляем / изменяем ООП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4943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529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Федеральный календарный учебный график</a:t>
            </a:r>
            <a:b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</a:t>
            </a: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года – 34 недели, в 1 классе – 33 недели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год начинается 1 сентября, заканчивается 20 мая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u="sng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учебных четвертей: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четверть – 8 учебных недель;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четверть – 8 учебных недель;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четверть – 10 учебных недель (для 2-11 </a:t>
            </a:r>
            <a:r>
              <a:rPr lang="ru-RU" sz="2400" b="1" dirty="0" err="1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.), 9 учебных недель (для 1 </a:t>
            </a:r>
            <a:r>
              <a:rPr lang="ru-RU" sz="2400" b="1" dirty="0" err="1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четверть – 8 учебных недель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u="sng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каникул: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I, II, III четверти – 9 календарных дней;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каникулы – 9 календарных дней (для 1 </a:t>
            </a:r>
            <a:r>
              <a:rPr lang="ru-RU" sz="2400" b="1" dirty="0" err="1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учебного года (летние каникулы) – не менее 8 недель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8054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l="5487" t="6635" r="1239" b="21904"/>
          <a:stretch/>
        </p:blipFill>
        <p:spPr bwMode="auto">
          <a:xfrm>
            <a:off x="0" y="0"/>
            <a:ext cx="12192000" cy="71608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30073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529" y="0"/>
            <a:ext cx="12193057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писывают систему условий реализации программы НОО: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</a:t>
            </a: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информационно-образовательной среде школы</a:t>
            </a:r>
            <a:r>
              <a:rPr lang="ru-RU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условия</a:t>
            </a: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для организации дистанционного и электронного</a:t>
            </a:r>
          </a:p>
          <a:p>
            <a:pPr marL="0" indent="0">
              <a:buNone/>
            </a:pP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обучения;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условия </a:t>
            </a: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функционирования электронной</a:t>
            </a:r>
          </a:p>
          <a:p>
            <a:pPr marL="0" indent="0">
              <a:buNone/>
            </a:pP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-образовательной среды;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сетевое </a:t>
            </a: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65662" y="807522"/>
            <a:ext cx="7956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Общесистемные требования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38318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7164"/>
            <a:ext cx="10515600" cy="457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Использованные материалы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3318" y="771533"/>
            <a:ext cx="11644313" cy="597961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publication.pravo.gov.ru/Document/View/0001202107050027?index=0&amp;rangeSize=1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 - Приказ 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Министерства просвещения Российской Федерации от 31.05.2021 № 287 "Об утверждении федерального государственного образовательного стандарта основного общего образования"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https://fgos.ru/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тексты ФГОС всех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ступеней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sz="2500" u="sng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</a:t>
            </a:r>
            <a:r>
              <a:rPr lang="ru-RU" sz="2500" u="sng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://</a:t>
            </a:r>
            <a:r>
              <a:rPr lang="en-US" sz="2500" u="sng" dirty="0" err="1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edsoo</a:t>
            </a:r>
            <a:r>
              <a:rPr lang="ru-RU" sz="2500" u="sng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.</a:t>
            </a:r>
            <a:r>
              <a:rPr lang="en-US" sz="2500" u="sng" dirty="0" err="1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ru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– сайт, сопровождающий введение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и апробацию 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Рабочих программ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ФГОС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500" u="sng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</a:t>
            </a:r>
            <a:r>
              <a:rPr lang="ru-RU" sz="2500" u="sng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://edu.gov.ru/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 – сайт </a:t>
            </a:r>
            <a:r>
              <a:rPr lang="ru-RU" sz="2500" dirty="0" err="1">
                <a:latin typeface="Arial" panose="020B0604020202020204" pitchFamily="34" charset="0"/>
                <a:cs typeface="Arial" panose="020B0604020202020204" pitchFamily="34" charset="0"/>
              </a:rPr>
              <a:t>Минпросвещения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http://edu53.ru/np-includes/upload/2021/09/21/16562.pdf</a:t>
            </a:r>
            <a:r>
              <a:rPr lang="ru-RU" sz="2500" dirty="0">
                <a:latin typeface="Arial" panose="020B0604020202020204" pitchFamily="34" charset="0"/>
                <a:cs typeface="Arial" panose="020B0604020202020204" pitchFamily="34" charset="0"/>
              </a:rPr>
              <a:t> - Изменения в новых ФГОС НОО 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https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://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externat.foxford.ru/polezno-znat/fgos-2020</a:t>
            </a:r>
            <a:endParaRPr lang="ru-RU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https://</a:t>
            </a: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rg.ru/2021/07/12/chemu-budut-uchit-v-shkole-s-1-sentiabria-2022-goda.html</a:t>
            </a:r>
            <a:endParaRPr lang="ru-RU" sz="2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57068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31"/>
            <a:ext cx="10515600" cy="434975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Организационный раздел ООП НОО</a:t>
            </a:r>
            <a:br>
              <a:rPr lang="ru-RU" sz="3600" b="1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(ФГ</a:t>
            </a:r>
            <a:r>
              <a:rPr lang="ru-RU" sz="1800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ОС НОО, утв. Приказом </a:t>
            </a:r>
            <a:r>
              <a:rPr lang="ru-RU" sz="1800" dirty="0" err="1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Минпросвещения</a:t>
            </a:r>
            <a:r>
              <a:rPr lang="ru-RU" sz="1800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от 31.05.2021 № 286)</a:t>
            </a:r>
            <a:br>
              <a:rPr lang="ru-RU" sz="1800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673" y="1165522"/>
            <a:ext cx="11734800" cy="537382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38" y="2459091"/>
            <a:ext cx="10772775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03445" y="1916839"/>
            <a:ext cx="10465163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Учебный план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301" y="3181608"/>
            <a:ext cx="10839450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38" y="3907096"/>
            <a:ext cx="10821988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30" y="5497183"/>
            <a:ext cx="10821988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9424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33" y="-594"/>
            <a:ext cx="12193057" cy="685859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645724" y="584791"/>
            <a:ext cx="854627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стандарт начального общего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(приказ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Минпросвешения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РФ от 31.05.2021 г №286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«Об утверждении федерального государственного образовательного стандарта начального общего образования» 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Для качественной печати: текущая страница в формате TIF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85" y="1886165"/>
            <a:ext cx="3645724" cy="49251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/>
          <a:srcRect l="50616" t="29534" r="877" b="7049"/>
          <a:stretch/>
        </p:blipFill>
        <p:spPr bwMode="auto">
          <a:xfrm>
            <a:off x="6625373" y="1977662"/>
            <a:ext cx="4039087" cy="47421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76592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7175"/>
            <a:ext cx="10515600" cy="821234"/>
          </a:xfrm>
        </p:spPr>
        <p:txBody>
          <a:bodyPr>
            <a:noAutofit/>
          </a:bodyPr>
          <a:lstStyle/>
          <a:p>
            <a:pPr algn="ctr"/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551" y="1228725"/>
            <a:ext cx="11772900" cy="5479256"/>
          </a:xfrm>
        </p:spPr>
        <p:txBody>
          <a:bodyPr>
            <a:noAutofit/>
          </a:bodyPr>
          <a:lstStyle/>
          <a:p>
            <a:pPr marL="0" indent="0" algn="ctr" fontAlgn="t">
              <a:buNone/>
            </a:pPr>
            <a:endParaRPr lang="ru-RU" sz="1200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xn--j1ahfl.xn--p1ai/data/ppt_to_html/u192158/p247729/img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33" y="0"/>
            <a:ext cx="12008072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5397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13991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06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 в 1-4 классах организована по следующим направлениям:</a:t>
            </a:r>
            <a:r>
              <a:rPr lang="ru-RU" sz="2800" dirty="0">
                <a:solidFill>
                  <a:srgbClr val="0070C0"/>
                </a:solidFill>
              </a:rPr>
              <a:t/>
            </a:r>
            <a:br>
              <a:rPr lang="ru-RU" sz="2800" dirty="0">
                <a:solidFill>
                  <a:srgbClr val="0070C0"/>
                </a:solidFill>
              </a:rPr>
            </a:br>
            <a:endParaRPr lang="ru-RU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57263"/>
            <a:ext cx="11353800" cy="5700712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оздоровительная</a:t>
            </a:r>
          </a:p>
          <a:p>
            <a:pPr lvl="0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исследовательская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Коммуникативная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 – эстетическая творческая деятельность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марафоны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«Учение с увлечением!»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83686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13991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064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tabLst>
                <a:tab pos="-90488" algn="l"/>
              </a:tabLst>
            </a:pPr>
            <a:r>
              <a:rPr lang="ru-RU" sz="2800" dirty="0"/>
              <a:t/>
            </a:r>
            <a:br>
              <a:rPr lang="ru-RU" sz="2800" dirty="0"/>
            </a:br>
            <a:r>
              <a:rPr lang="ru-RU" sz="3100" b="1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Направления и цели внеурочной деятельности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57263"/>
            <a:ext cx="11353800" cy="5700712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-90488" algn="l"/>
              </a:tabLst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Спортивно-оздоровительная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sz="20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направлена на физическое развитие школьника, углубление знаний об организации жизни и деятельности с учетом соблюдения правил здорового безопасного образа жизни.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-90488" algn="l"/>
              </a:tabLst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Проектно-исследовательская деятельность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организуется как углубленное изучение учебных предметов в процессе совместной деятельности по выполнению проектов.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-90488" algn="l"/>
              </a:tabLst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Коммуникативная деятельность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направлена на совершенствование функциональной коммуникативной грамотности, культуры диалогического общения и словесного творчества.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-90488" algn="l"/>
              </a:tabLst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Художественно-эстетическая творческая деятельность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организуется как система разнообразных творческих мастерских по развитию художественного творчества, способности к импровизации, драматизации, выразительному чтению, а также становлению умений участвовать в театрализованной деятельности.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-90488" algn="l"/>
              </a:tabLst>
            </a:pP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Информационная культура -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формируют представления младших школьников о разнообразных современных информационных средствах и навыки выполнения разных видов работ на компьютере. 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  <a:tabLst>
                <a:tab pos="-90488" algn="l"/>
              </a:tabLst>
            </a:pP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Интеллектуальные марафоны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—развивают общую культуру и эрудицию обучающегося, его познавательные интересу и способности к самообразованию.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91080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11905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31"/>
            <a:ext cx="10515600" cy="4349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Календарный план воспитательной работы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673" y="1165522"/>
            <a:ext cx="11734800" cy="537382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3392" y="1752627"/>
            <a:ext cx="1084920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разрабатывается в соответствии с модулями рабочей программы воспитания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v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 формировании календарного плана воспитательной работы школа включает  в него мероприятия, рекомендованные федеральными и региональными органами исполнительной власти, осуществляющими государственное управление в сфере образования, в том числе из Календаря образовательных событий, приуроченных к государственным и национальным праздникам Российской Федерации, памятным датам и событиям российской истории и культуры, а также перечня всероссийских мероприятий, реализуемых детскими и молодёжными общественными объединениями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план может корректироваться в течение учебного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764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529" y="0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5118265" y="1417637"/>
            <a:ext cx="6464134" cy="117118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/>
                <a:ea typeface="Calibri"/>
              </a:rPr>
              <a:t>П</a:t>
            </a:r>
            <a:r>
              <a:rPr lang="ru-RU" sz="3600" dirty="0" smtClean="0">
                <a:latin typeface="Times New Roman"/>
                <a:ea typeface="Calibri"/>
              </a:rPr>
              <a:t>риказ </a:t>
            </a:r>
            <a:r>
              <a:rPr lang="ru-RU" sz="3600" dirty="0" err="1">
                <a:latin typeface="Times New Roman"/>
                <a:ea typeface="Calibri"/>
              </a:rPr>
              <a:t>Минпросвещения</a:t>
            </a:r>
            <a:r>
              <a:rPr lang="ru-RU" sz="3600" dirty="0">
                <a:latin typeface="Times New Roman"/>
                <a:ea typeface="Calibri"/>
              </a:rPr>
              <a:t> от 16 ноября 2022г. № </a:t>
            </a:r>
            <a:r>
              <a:rPr lang="ru-RU" sz="3600" dirty="0" smtClean="0">
                <a:latin typeface="Times New Roman"/>
                <a:ea typeface="Calibri"/>
              </a:rPr>
              <a:t>992 </a:t>
            </a:r>
            <a:br>
              <a:rPr lang="ru-RU" sz="3600" dirty="0" smtClean="0">
                <a:latin typeface="Times New Roman"/>
                <a:ea typeface="Calibri"/>
              </a:rPr>
            </a:br>
            <a:r>
              <a:rPr lang="ru-RU" sz="3600" dirty="0" smtClean="0">
                <a:latin typeface="Times New Roman"/>
                <a:ea typeface="Calibri"/>
              </a:rPr>
              <a:t>«</a:t>
            </a:r>
            <a:r>
              <a:rPr lang="ru-RU" sz="3600" dirty="0">
                <a:latin typeface="Times New Roman"/>
                <a:ea typeface="Calibri"/>
              </a:rPr>
              <a:t>Об утверждении федеральной образовательной программы НОО</a:t>
            </a:r>
            <a:r>
              <a:rPr lang="ru-RU" sz="3600" dirty="0" smtClean="0">
                <a:latin typeface="Times New Roman"/>
                <a:ea typeface="Calibri"/>
              </a:rPr>
              <a:t>»</a:t>
            </a:r>
            <a:endParaRPr lang="ru-RU" sz="3600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3"/>
          <a:srcRect l="23186" t="12611" r="21062" b="3980"/>
          <a:stretch/>
        </p:blipFill>
        <p:spPr bwMode="auto">
          <a:xfrm>
            <a:off x="0" y="662049"/>
            <a:ext cx="5284521" cy="57981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81814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"/>
            <a:ext cx="12316691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381" y="1825625"/>
            <a:ext cx="11104419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218" t="21104" r="9460" b="6242"/>
          <a:stretch/>
        </p:blipFill>
        <p:spPr bwMode="auto">
          <a:xfrm>
            <a:off x="0" y="0"/>
            <a:ext cx="12316691" cy="685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6427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1852</TotalTime>
  <Words>509</Words>
  <Application>Microsoft Office PowerPoint</Application>
  <PresentationFormat>Произвольный</PresentationFormat>
  <Paragraphs>54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Организационный раздел ООП НОО (ФГОС НОО, утв. Приказом Минпросвещения от 31.05.2021 № 286) </vt:lpstr>
      <vt:lpstr>Слайд 3</vt:lpstr>
      <vt:lpstr>Слайд 4</vt:lpstr>
      <vt:lpstr>Внеурочная деятельность в 1-4 классах организована по следующим направлениям: </vt:lpstr>
      <vt:lpstr> Направления и цели внеурочной деятельности </vt:lpstr>
      <vt:lpstr>Календарный план воспитательной работы</vt:lpstr>
      <vt:lpstr>Приказ Минпросвещения от 16 ноября 2022г. № 992  «Об утверждении федеральной образовательной программы НОО»</vt:lpstr>
      <vt:lpstr>Слайд 9</vt:lpstr>
      <vt:lpstr>Федеральный календарный учебный график </vt:lpstr>
      <vt:lpstr>Слайд 11</vt:lpstr>
      <vt:lpstr>Слайд 12</vt:lpstr>
      <vt:lpstr>Использованные материалы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333</cp:lastModifiedBy>
  <cp:revision>124</cp:revision>
  <dcterms:created xsi:type="dcterms:W3CDTF">2021-09-28T15:12:15Z</dcterms:created>
  <dcterms:modified xsi:type="dcterms:W3CDTF">2023-05-22T12:23:45Z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423458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